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3" r:id="rId12"/>
    <p:sldId id="274" r:id="rId13"/>
    <p:sldId id="275" r:id="rId14"/>
    <p:sldId id="276" r:id="rId15"/>
    <p:sldId id="277" r:id="rId16"/>
    <p:sldId id="278" r:id="rId17"/>
    <p:sldId id="296" r:id="rId18"/>
    <p:sldId id="291" r:id="rId19"/>
    <p:sldId id="295" r:id="rId20"/>
    <p:sldId id="299" r:id="rId21"/>
    <p:sldId id="300" r:id="rId22"/>
    <p:sldId id="293" r:id="rId23"/>
  </p:sldIdLst>
  <p:sldSz cx="9144000" cy="6858000" type="screen4x3"/>
  <p:notesSz cx="9144000" cy="6858000"/>
  <p:embeddedFontLst>
    <p:embeddedFont>
      <p:font typeface="Tahoma" panose="020B0604030504040204" pitchFamily="34" charset="0"/>
      <p:regular r:id="rId24"/>
      <p:bold r:id="rId25"/>
    </p:embeddedFont>
    <p:embeddedFont>
      <p:font typeface="Segoe UI" panose="020B0502040204020203"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Arial" panose="020B0604020202020204" pitchFamily="34" charset="0"/>
      <p:regular r:id="rId34"/>
    </p:embeddedFont>
    <p:embeddedFont>
      <p:font typeface="Wingdings" panose="05000000000000000000" pitchFamily="2" charset="2"/>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32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6758" y="338373"/>
            <a:ext cx="6650482"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16-10-2020</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6400"/>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16-10-2020</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6400"/>
                </a:solidFill>
                <a:latin typeface="Segoe UI"/>
                <a:cs typeface="Segoe U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16-10-2020</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6400"/>
                </a:solidFill>
                <a:latin typeface="Segoe UI"/>
                <a:cs typeface="Segoe UI"/>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16-10-2020</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16-10-2020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3300" y="2394327"/>
            <a:ext cx="7837398" cy="574039"/>
          </a:xfrm>
          <a:prstGeom prst="rect">
            <a:avLst/>
          </a:prstGeom>
        </p:spPr>
        <p:txBody>
          <a:bodyPr wrap="square" lIns="0" tIns="0" rIns="0" bIns="0">
            <a:spAutoFit/>
          </a:bodyPr>
          <a:lstStyle>
            <a:lvl1pPr>
              <a:defRPr sz="3600" b="1" i="0">
                <a:solidFill>
                  <a:srgbClr val="FF6400"/>
                </a:solidFill>
                <a:latin typeface="Segoe UI"/>
                <a:cs typeface="Segoe UI"/>
              </a:defRPr>
            </a:lvl1pPr>
          </a:lstStyle>
          <a:p>
            <a:endParaRPr/>
          </a:p>
        </p:txBody>
      </p:sp>
      <p:sp>
        <p:nvSpPr>
          <p:cNvPr id="3" name="Holder 3"/>
          <p:cNvSpPr>
            <a:spLocks noGrp="1"/>
          </p:cNvSpPr>
          <p:nvPr>
            <p:ph type="body" idx="1"/>
          </p:nvPr>
        </p:nvSpPr>
        <p:spPr>
          <a:xfrm>
            <a:off x="981088" y="2140703"/>
            <a:ext cx="7181823" cy="22199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16-10-2020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848072" y="298932"/>
            <a:ext cx="4114799" cy="5607905"/>
          </a:xfrm>
          <a:prstGeom prst="rect">
            <a:avLst/>
          </a:prstGeom>
        </p:spPr>
      </p:pic>
      <p:sp>
        <p:nvSpPr>
          <p:cNvPr id="7" name="object 7"/>
          <p:cNvSpPr txBox="1">
            <a:spLocks noGrp="1"/>
          </p:cNvSpPr>
          <p:nvPr>
            <p:ph type="title"/>
          </p:nvPr>
        </p:nvSpPr>
        <p:spPr>
          <a:xfrm>
            <a:off x="612124" y="1805940"/>
            <a:ext cx="3993515" cy="1489075"/>
          </a:xfrm>
          <a:prstGeom prst="rect">
            <a:avLst/>
          </a:prstGeom>
        </p:spPr>
        <p:txBody>
          <a:bodyPr vert="horz" wrap="square" lIns="0" tIns="12700" rIns="0" bIns="0" rtlCol="0">
            <a:spAutoFit/>
          </a:bodyPr>
          <a:lstStyle/>
          <a:p>
            <a:pPr marL="12700" marR="5080">
              <a:lnSpc>
                <a:spcPct val="150000"/>
              </a:lnSpc>
              <a:spcBef>
                <a:spcPts val="100"/>
              </a:spcBef>
            </a:pPr>
            <a:r>
              <a:rPr sz="3200" b="0" spc="-5" dirty="0">
                <a:solidFill>
                  <a:srgbClr val="0070C0"/>
                </a:solidFill>
                <a:latin typeface="Tahoma"/>
                <a:cs typeface="Tahoma"/>
              </a:rPr>
              <a:t>Bài </a:t>
            </a:r>
            <a:r>
              <a:rPr sz="3200" b="0" dirty="0">
                <a:solidFill>
                  <a:srgbClr val="0070C0"/>
                </a:solidFill>
                <a:latin typeface="Tahoma"/>
                <a:cs typeface="Tahoma"/>
              </a:rPr>
              <a:t>5: </a:t>
            </a:r>
            <a:r>
              <a:rPr sz="3200" dirty="0">
                <a:solidFill>
                  <a:srgbClr val="0070C0"/>
                </a:solidFill>
                <a:latin typeface="Tahoma"/>
                <a:cs typeface="Tahoma"/>
              </a:rPr>
              <a:t>Lưu trữ trên  Điện toán đám</a:t>
            </a:r>
            <a:r>
              <a:rPr sz="3200" spc="-140" dirty="0">
                <a:solidFill>
                  <a:srgbClr val="0070C0"/>
                </a:solidFill>
                <a:latin typeface="Tahoma"/>
                <a:cs typeface="Tahoma"/>
              </a:rPr>
              <a:t> </a:t>
            </a:r>
            <a:r>
              <a:rPr sz="3200" dirty="0">
                <a:solidFill>
                  <a:srgbClr val="0070C0"/>
                </a:solidFill>
                <a:latin typeface="Tahoma"/>
                <a:cs typeface="Tahoma"/>
              </a:rPr>
              <a:t>mây</a:t>
            </a:r>
            <a:endParaRPr sz="3200">
              <a:latin typeface="Tahoma"/>
              <a:cs typeface="Tahoma"/>
            </a:endParaRPr>
          </a:p>
        </p:txBody>
      </p:sp>
    </p:spTree>
  </p:cSld>
  <p:clrMapOvr>
    <a:masterClrMapping/>
  </p:clrMapOvr>
  <p:transition spd="slow">
    <p:dissolv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7440295" cy="236156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0070C0"/>
                </a:solidFill>
                <a:latin typeface="Segoe UI"/>
                <a:cs typeface="Segoe UI"/>
              </a:rPr>
              <a:t>S3 </a:t>
            </a:r>
            <a:r>
              <a:rPr sz="2400" b="1" dirty="0">
                <a:solidFill>
                  <a:srgbClr val="0070C0"/>
                </a:solidFill>
                <a:latin typeface="Segoe UI"/>
                <a:cs typeface="Segoe UI"/>
              </a:rPr>
              <a:t>làm </a:t>
            </a:r>
            <a:r>
              <a:rPr sz="2400" b="1" spc="-5" dirty="0">
                <a:solidFill>
                  <a:srgbClr val="0070C0"/>
                </a:solidFill>
                <a:latin typeface="Segoe UI"/>
                <a:cs typeface="Segoe UI"/>
              </a:rPr>
              <a:t>việc như thế</a:t>
            </a:r>
            <a:r>
              <a:rPr sz="2400" b="1" spc="15" dirty="0">
                <a:solidFill>
                  <a:srgbClr val="0070C0"/>
                </a:solidFill>
                <a:latin typeface="Segoe UI"/>
                <a:cs typeface="Segoe UI"/>
              </a:rPr>
              <a:t> </a:t>
            </a:r>
            <a:r>
              <a:rPr sz="2400" b="1" spc="-5" dirty="0">
                <a:solidFill>
                  <a:srgbClr val="0070C0"/>
                </a:solidFill>
                <a:latin typeface="Segoe UI"/>
                <a:cs typeface="Segoe UI"/>
              </a:rPr>
              <a:t>nào?</a:t>
            </a:r>
            <a:endParaRPr sz="2400">
              <a:latin typeface="Segoe UI"/>
              <a:cs typeface="Segoe UI"/>
            </a:endParaRPr>
          </a:p>
          <a:p>
            <a:pPr marL="243840" marR="5080" indent="-231775">
              <a:lnSpc>
                <a:spcPct val="100000"/>
              </a:lnSpc>
              <a:spcBef>
                <a:spcPts val="1695"/>
              </a:spcBef>
              <a:buClr>
                <a:srgbClr val="FF6400"/>
              </a:buClr>
              <a:buFont typeface="Wingdings"/>
              <a:buChar char=""/>
              <a:tabLst>
                <a:tab pos="244475" algn="l"/>
              </a:tabLst>
            </a:pPr>
            <a:r>
              <a:rPr sz="2400" spc="-5" dirty="0">
                <a:latin typeface="Segoe UI"/>
                <a:cs typeface="Segoe UI"/>
              </a:rPr>
              <a:t>Thiết kế của S3 nhằm cung cấp khả năng mở rộng,  khả năng </a:t>
            </a:r>
            <a:r>
              <a:rPr sz="2400" dirty="0">
                <a:latin typeface="Segoe UI"/>
                <a:cs typeface="Segoe UI"/>
              </a:rPr>
              <a:t>sẵn </a:t>
            </a:r>
            <a:r>
              <a:rPr sz="2400" spc="-5" dirty="0">
                <a:latin typeface="Segoe UI"/>
                <a:cs typeface="Segoe UI"/>
              </a:rPr>
              <a:t>sàng cao </a:t>
            </a:r>
            <a:r>
              <a:rPr sz="2400" spc="-25" dirty="0">
                <a:latin typeface="Segoe UI"/>
                <a:cs typeface="Segoe UI"/>
              </a:rPr>
              <a:t>và </a:t>
            </a:r>
            <a:r>
              <a:rPr sz="2400" dirty="0">
                <a:latin typeface="Segoe UI"/>
                <a:cs typeface="Segoe UI"/>
              </a:rPr>
              <a:t>độ trễ </a:t>
            </a:r>
            <a:r>
              <a:rPr sz="2400" spc="-5" dirty="0">
                <a:latin typeface="Segoe UI"/>
                <a:cs typeface="Segoe UI"/>
              </a:rPr>
              <a:t>thấp với chi </a:t>
            </a:r>
            <a:r>
              <a:rPr sz="2400" dirty="0">
                <a:latin typeface="Segoe UI"/>
                <a:cs typeface="Segoe UI"/>
              </a:rPr>
              <a:t>phí</a:t>
            </a:r>
            <a:r>
              <a:rPr sz="2400" spc="165" dirty="0">
                <a:latin typeface="Segoe UI"/>
                <a:cs typeface="Segoe UI"/>
              </a:rPr>
              <a:t> </a:t>
            </a:r>
            <a:r>
              <a:rPr sz="2400" spc="-5" dirty="0">
                <a:latin typeface="Segoe UI"/>
                <a:cs typeface="Segoe UI"/>
              </a:rPr>
              <a:t>nhỏ.</a:t>
            </a:r>
            <a:endParaRPr sz="2400">
              <a:latin typeface="Segoe UI"/>
              <a:cs typeface="Segoe UI"/>
            </a:endParaRPr>
          </a:p>
          <a:p>
            <a:pPr marL="243840" marR="3587750" indent="-231775">
              <a:lnSpc>
                <a:spcPct val="100000"/>
              </a:lnSpc>
              <a:spcBef>
                <a:spcPts val="600"/>
              </a:spcBef>
              <a:buClr>
                <a:srgbClr val="FF6400"/>
              </a:buClr>
              <a:buFont typeface="Wingdings"/>
              <a:buChar char=""/>
              <a:tabLst>
                <a:tab pos="244475" algn="l"/>
              </a:tabLst>
            </a:pPr>
            <a:r>
              <a:rPr sz="2400" spc="-5" dirty="0">
                <a:latin typeface="Segoe UI"/>
                <a:cs typeface="Segoe UI"/>
              </a:rPr>
              <a:t>S3 cung cấp 5GB miễn phí,  2KB siêu </a:t>
            </a:r>
            <a:r>
              <a:rPr sz="2400" dirty="0">
                <a:latin typeface="Segoe UI"/>
                <a:cs typeface="Segoe UI"/>
              </a:rPr>
              <a:t>dữ</a:t>
            </a:r>
            <a:r>
              <a:rPr sz="2400" spc="5" dirty="0">
                <a:latin typeface="Segoe UI"/>
                <a:cs typeface="Segoe UI"/>
              </a:rPr>
              <a:t> </a:t>
            </a:r>
            <a:r>
              <a:rPr sz="2400" spc="-5" dirty="0">
                <a:latin typeface="Segoe UI"/>
                <a:cs typeface="Segoe UI"/>
              </a:rPr>
              <a:t>liệu.</a:t>
            </a:r>
            <a:endParaRPr sz="2400">
              <a:latin typeface="Segoe UI"/>
              <a:cs typeface="Segoe UI"/>
            </a:endParaRPr>
          </a:p>
        </p:txBody>
      </p:sp>
      <p:pic>
        <p:nvPicPr>
          <p:cNvPr id="3" name="object 3"/>
          <p:cNvPicPr/>
          <p:nvPr/>
        </p:nvPicPr>
        <p:blipFill>
          <a:blip r:embed="rId2" cstate="print"/>
          <a:stretch>
            <a:fillRect/>
          </a:stretch>
        </p:blipFill>
        <p:spPr>
          <a:xfrm>
            <a:off x="4943197" y="2010792"/>
            <a:ext cx="3324922" cy="4503757"/>
          </a:xfrm>
          <a:prstGeom prst="rect">
            <a:avLst/>
          </a:prstGeom>
        </p:spPr>
      </p:pic>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6758" y="338373"/>
            <a:ext cx="634365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E21A2D"/>
                </a:solidFill>
                <a:latin typeface="Segoe UI"/>
                <a:cs typeface="Segoe UI"/>
              </a:rPr>
              <a:t>Giới </a:t>
            </a:r>
            <a:r>
              <a:rPr sz="2800" spc="-5" dirty="0">
                <a:solidFill>
                  <a:srgbClr val="E21A2D"/>
                </a:solidFill>
                <a:latin typeface="Segoe UI"/>
                <a:cs typeface="Segoe UI"/>
              </a:rPr>
              <a:t>thiệu các </a:t>
            </a:r>
            <a:r>
              <a:rPr sz="2800" spc="-10" dirty="0">
                <a:solidFill>
                  <a:srgbClr val="E21A2D"/>
                </a:solidFill>
                <a:latin typeface="Segoe UI"/>
                <a:cs typeface="Segoe UI"/>
              </a:rPr>
              <a:t>dịch </a:t>
            </a:r>
            <a:r>
              <a:rPr sz="2800" dirty="0">
                <a:solidFill>
                  <a:srgbClr val="E21A2D"/>
                </a:solidFill>
                <a:latin typeface="Segoe UI"/>
                <a:cs typeface="Segoe UI"/>
              </a:rPr>
              <a:t>vụ </a:t>
            </a:r>
            <a:r>
              <a:rPr sz="2800" spc="-10" dirty="0">
                <a:solidFill>
                  <a:srgbClr val="E21A2D"/>
                </a:solidFill>
                <a:latin typeface="Segoe UI"/>
                <a:cs typeface="Segoe UI"/>
              </a:rPr>
              <a:t>lưu </a:t>
            </a:r>
            <a:r>
              <a:rPr sz="2800" spc="-5" dirty="0">
                <a:solidFill>
                  <a:srgbClr val="E21A2D"/>
                </a:solidFill>
                <a:latin typeface="Segoe UI"/>
                <a:cs typeface="Segoe UI"/>
              </a:rPr>
              <a:t>trữ </a:t>
            </a:r>
            <a:r>
              <a:rPr sz="2800" spc="-15" dirty="0">
                <a:solidFill>
                  <a:srgbClr val="E21A2D"/>
                </a:solidFill>
                <a:latin typeface="Segoe UI"/>
                <a:cs typeface="Segoe UI"/>
              </a:rPr>
              <a:t>trên</a:t>
            </a:r>
            <a:r>
              <a:rPr sz="2800" spc="40" dirty="0">
                <a:solidFill>
                  <a:srgbClr val="E21A2D"/>
                </a:solidFill>
                <a:latin typeface="Segoe UI"/>
                <a:cs typeface="Segoe UI"/>
              </a:rPr>
              <a:t> </a:t>
            </a:r>
            <a:r>
              <a:rPr sz="2800" spc="-5" dirty="0">
                <a:solidFill>
                  <a:srgbClr val="E21A2D"/>
                </a:solidFill>
                <a:latin typeface="Segoe UI"/>
                <a:cs typeface="Segoe UI"/>
              </a:rPr>
              <a:t>Cloud:</a:t>
            </a:r>
            <a:endParaRPr sz="2800">
              <a:latin typeface="Segoe UI"/>
              <a:cs typeface="Segoe UI"/>
            </a:endParaRPr>
          </a:p>
        </p:txBody>
      </p:sp>
      <p:pic>
        <p:nvPicPr>
          <p:cNvPr id="3" name="object 3"/>
          <p:cNvPicPr/>
          <p:nvPr/>
        </p:nvPicPr>
        <p:blipFill>
          <a:blip r:embed="rId2" cstate="print"/>
          <a:stretch>
            <a:fillRect/>
          </a:stretch>
        </p:blipFill>
        <p:spPr>
          <a:xfrm>
            <a:off x="425336" y="987171"/>
            <a:ext cx="8203742" cy="4242778"/>
          </a:xfrm>
          <a:prstGeom prst="rect">
            <a:avLst/>
          </a:prstGeom>
        </p:spPr>
      </p:pic>
      <p:sp>
        <p:nvSpPr>
          <p:cNvPr id="4" name="object 4"/>
          <p:cNvSpPr txBox="1"/>
          <p:nvPr/>
        </p:nvSpPr>
        <p:spPr>
          <a:xfrm>
            <a:off x="3993007" y="4764763"/>
            <a:ext cx="432244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E21A2D"/>
                </a:solidFill>
                <a:latin typeface="Tahoma"/>
                <a:cs typeface="Tahoma"/>
              </a:rPr>
              <a:t>Bigtable</a:t>
            </a:r>
            <a:r>
              <a:rPr sz="3600" b="1" spc="-60" dirty="0">
                <a:solidFill>
                  <a:srgbClr val="E21A2D"/>
                </a:solidFill>
                <a:latin typeface="Tahoma"/>
                <a:cs typeface="Tahoma"/>
              </a:rPr>
              <a:t> </a:t>
            </a:r>
            <a:r>
              <a:rPr sz="3600" b="1" spc="-5" dirty="0">
                <a:solidFill>
                  <a:srgbClr val="E21A2D"/>
                </a:solidFill>
                <a:latin typeface="Tahoma"/>
                <a:cs typeface="Tahoma"/>
              </a:rPr>
              <a:t>Datastore</a:t>
            </a:r>
            <a:endParaRPr sz="360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8072120" cy="301688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C00000"/>
                </a:solidFill>
                <a:latin typeface="Segoe UI"/>
                <a:cs typeface="Segoe UI"/>
              </a:rPr>
              <a:t>Google Bigtable</a:t>
            </a:r>
            <a:r>
              <a:rPr sz="2400" b="1" spc="10" dirty="0">
                <a:solidFill>
                  <a:srgbClr val="C00000"/>
                </a:solidFill>
                <a:latin typeface="Segoe UI"/>
                <a:cs typeface="Segoe UI"/>
              </a:rPr>
              <a:t> </a:t>
            </a:r>
            <a:r>
              <a:rPr sz="2400" b="1" spc="-5" dirty="0">
                <a:solidFill>
                  <a:srgbClr val="C00000"/>
                </a:solidFill>
                <a:latin typeface="Segoe UI"/>
                <a:cs typeface="Segoe UI"/>
              </a:rPr>
              <a:t>Datastore?</a:t>
            </a:r>
            <a:endParaRPr sz="2400">
              <a:latin typeface="Segoe UI"/>
              <a:cs typeface="Segoe UI"/>
            </a:endParaRPr>
          </a:p>
          <a:p>
            <a:pPr marL="243840" marR="5080" indent="-231775" algn="just">
              <a:lnSpc>
                <a:spcPct val="100000"/>
              </a:lnSpc>
              <a:spcBef>
                <a:spcPts val="1695"/>
              </a:spcBef>
              <a:buClr>
                <a:srgbClr val="E21A2D"/>
              </a:buClr>
              <a:buFont typeface="Wingdings"/>
              <a:buChar char=""/>
              <a:tabLst>
                <a:tab pos="244475" algn="l"/>
              </a:tabLst>
            </a:pPr>
            <a:r>
              <a:rPr sz="2400" spc="-50" dirty="0">
                <a:latin typeface="Segoe UI"/>
                <a:cs typeface="Segoe UI"/>
              </a:rPr>
              <a:t>Trong </a:t>
            </a:r>
            <a:r>
              <a:rPr sz="2400" dirty="0">
                <a:latin typeface="Segoe UI"/>
                <a:cs typeface="Segoe UI"/>
              </a:rPr>
              <a:t>điện </a:t>
            </a:r>
            <a:r>
              <a:rPr sz="2400" spc="-15" dirty="0">
                <a:latin typeface="Segoe UI"/>
                <a:cs typeface="Segoe UI"/>
              </a:rPr>
              <a:t>toán </a:t>
            </a:r>
            <a:r>
              <a:rPr sz="2400" dirty="0">
                <a:latin typeface="Segoe UI"/>
                <a:cs typeface="Segoe UI"/>
              </a:rPr>
              <a:t>đám </a:t>
            </a:r>
            <a:r>
              <a:rPr sz="2400" spc="-35" dirty="0">
                <a:latin typeface="Segoe UI"/>
                <a:cs typeface="Segoe UI"/>
              </a:rPr>
              <a:t>mây, </a:t>
            </a:r>
            <a:r>
              <a:rPr sz="2400" spc="-5" dirty="0">
                <a:latin typeface="Segoe UI"/>
                <a:cs typeface="Segoe UI"/>
              </a:rPr>
              <a:t>điều </a:t>
            </a:r>
            <a:r>
              <a:rPr sz="2400" dirty="0">
                <a:latin typeface="Segoe UI"/>
                <a:cs typeface="Segoe UI"/>
              </a:rPr>
              <a:t>quan trọng là phải có </a:t>
            </a:r>
            <a:r>
              <a:rPr sz="2400" spc="-5" dirty="0">
                <a:latin typeface="Segoe UI"/>
                <a:cs typeface="Segoe UI"/>
              </a:rPr>
              <a:t>một  cơ </a:t>
            </a:r>
            <a:r>
              <a:rPr sz="2400" dirty="0">
                <a:latin typeface="Segoe UI"/>
                <a:cs typeface="Segoe UI"/>
              </a:rPr>
              <a:t>sở dữ liệu có khả </a:t>
            </a:r>
            <a:r>
              <a:rPr sz="2400" spc="-5" dirty="0">
                <a:latin typeface="Segoe UI"/>
                <a:cs typeface="Segoe UI"/>
              </a:rPr>
              <a:t>năng </a:t>
            </a:r>
            <a:r>
              <a:rPr sz="2400" dirty="0">
                <a:latin typeface="Segoe UI"/>
                <a:cs typeface="Segoe UI"/>
              </a:rPr>
              <a:t>xử </a:t>
            </a:r>
            <a:r>
              <a:rPr sz="2400" spc="-5" dirty="0">
                <a:latin typeface="Segoe UI"/>
                <a:cs typeface="Segoe UI"/>
              </a:rPr>
              <a:t>lý </a:t>
            </a:r>
            <a:r>
              <a:rPr sz="2400" dirty="0">
                <a:latin typeface="Segoe UI"/>
                <a:cs typeface="Segoe UI"/>
              </a:rPr>
              <a:t>nhiều người dùng theo  </a:t>
            </a:r>
            <a:r>
              <a:rPr sz="2400" spc="-5" dirty="0">
                <a:latin typeface="Segoe UI"/>
                <a:cs typeface="Segoe UI"/>
              </a:rPr>
              <a:t>yêu cầu</a:t>
            </a:r>
            <a:endParaRPr sz="2400">
              <a:latin typeface="Segoe UI"/>
              <a:cs typeface="Segoe UI"/>
            </a:endParaRPr>
          </a:p>
          <a:p>
            <a:pPr marL="243840" marR="6350" indent="-231775" algn="just">
              <a:lnSpc>
                <a:spcPct val="100000"/>
              </a:lnSpc>
              <a:buClr>
                <a:srgbClr val="E21A2D"/>
              </a:buClr>
              <a:buFont typeface="Wingdings"/>
              <a:buChar char=""/>
              <a:tabLst>
                <a:tab pos="244475" algn="l"/>
              </a:tabLst>
            </a:pPr>
            <a:r>
              <a:rPr sz="2400" spc="-5" dirty="0">
                <a:latin typeface="Segoe UI"/>
                <a:cs typeface="Segoe UI"/>
              </a:rPr>
              <a:t>Để </a:t>
            </a:r>
            <a:r>
              <a:rPr sz="2400" dirty="0">
                <a:latin typeface="Segoe UI"/>
                <a:cs typeface="Segoe UI"/>
              </a:rPr>
              <a:t>phục vụ thị trường, Google đã giới </a:t>
            </a:r>
            <a:r>
              <a:rPr sz="2400" spc="-5" dirty="0">
                <a:latin typeface="Segoe UI"/>
                <a:cs typeface="Segoe UI"/>
              </a:rPr>
              <a:t>thiệu </a:t>
            </a:r>
            <a:r>
              <a:rPr sz="2400" dirty="0">
                <a:latin typeface="Segoe UI"/>
                <a:cs typeface="Segoe UI"/>
              </a:rPr>
              <a:t>Bigtable  </a:t>
            </a:r>
            <a:r>
              <a:rPr sz="2400" spc="-10" dirty="0">
                <a:latin typeface="Segoe UI"/>
                <a:cs typeface="Segoe UI"/>
              </a:rPr>
              <a:t>Datastore, </a:t>
            </a:r>
            <a:r>
              <a:rPr sz="2400" dirty="0">
                <a:latin typeface="Segoe UI"/>
                <a:cs typeface="Segoe UI"/>
              </a:rPr>
              <a:t>bắt đầu làm </a:t>
            </a:r>
            <a:r>
              <a:rPr sz="2400" spc="-5" dirty="0">
                <a:latin typeface="Segoe UI"/>
                <a:cs typeface="Segoe UI"/>
              </a:rPr>
              <a:t>việc </a:t>
            </a:r>
            <a:r>
              <a:rPr sz="2400" spc="-15" dirty="0">
                <a:latin typeface="Segoe UI"/>
                <a:cs typeface="Segoe UI"/>
              </a:rPr>
              <a:t>vào </a:t>
            </a:r>
            <a:r>
              <a:rPr sz="2400" spc="-5" dirty="0">
                <a:latin typeface="Segoe UI"/>
                <a:cs typeface="Segoe UI"/>
              </a:rPr>
              <a:t>năm </a:t>
            </a:r>
            <a:r>
              <a:rPr sz="2400" dirty="0">
                <a:latin typeface="Segoe UI"/>
                <a:cs typeface="Segoe UI"/>
              </a:rPr>
              <a:t>2004 </a:t>
            </a:r>
            <a:r>
              <a:rPr sz="2400" spc="-25" dirty="0">
                <a:latin typeface="Segoe UI"/>
                <a:cs typeface="Segoe UI"/>
              </a:rPr>
              <a:t>và </a:t>
            </a:r>
            <a:r>
              <a:rPr sz="2400" spc="5" dirty="0">
                <a:latin typeface="Segoe UI"/>
                <a:cs typeface="Segoe UI"/>
              </a:rPr>
              <a:t>đi </a:t>
            </a:r>
            <a:r>
              <a:rPr sz="2400" spc="-15" dirty="0">
                <a:latin typeface="Segoe UI"/>
                <a:cs typeface="Segoe UI"/>
              </a:rPr>
              <a:t>vào </a:t>
            </a:r>
            <a:r>
              <a:rPr sz="2400" dirty="0">
                <a:latin typeface="Segoe UI"/>
                <a:cs typeface="Segoe UI"/>
              </a:rPr>
              <a:t>sử  </a:t>
            </a:r>
            <a:r>
              <a:rPr sz="2400" spc="-5" dirty="0">
                <a:latin typeface="Segoe UI"/>
                <a:cs typeface="Segoe UI"/>
              </a:rPr>
              <a:t>dụng cho khách hàng </a:t>
            </a:r>
            <a:r>
              <a:rPr sz="2400" spc="-20" dirty="0">
                <a:latin typeface="Segoe UI"/>
                <a:cs typeface="Segoe UI"/>
              </a:rPr>
              <a:t>vào </a:t>
            </a:r>
            <a:r>
              <a:rPr sz="2400" spc="-5" dirty="0">
                <a:latin typeface="Segoe UI"/>
                <a:cs typeface="Segoe UI"/>
              </a:rPr>
              <a:t>tháng</a:t>
            </a:r>
            <a:r>
              <a:rPr sz="2400" spc="125" dirty="0">
                <a:latin typeface="Segoe UI"/>
                <a:cs typeface="Segoe UI"/>
              </a:rPr>
              <a:t> </a:t>
            </a:r>
            <a:r>
              <a:rPr sz="2400" dirty="0">
                <a:latin typeface="Segoe UI"/>
                <a:cs typeface="Segoe UI"/>
              </a:rPr>
              <a:t>04/2008.</a:t>
            </a:r>
            <a:endParaRPr sz="2400">
              <a:latin typeface="Segoe UI"/>
              <a:cs typeface="Segoe UI"/>
            </a:endParaRPr>
          </a:p>
        </p:txBody>
      </p:sp>
      <p:pic>
        <p:nvPicPr>
          <p:cNvPr id="3" name="object 3"/>
          <p:cNvPicPr/>
          <p:nvPr/>
        </p:nvPicPr>
        <p:blipFill>
          <a:blip r:embed="rId2" cstate="print"/>
          <a:stretch>
            <a:fillRect/>
          </a:stretch>
        </p:blipFill>
        <p:spPr>
          <a:xfrm>
            <a:off x="7099" y="3621752"/>
            <a:ext cx="9136887" cy="3233504"/>
          </a:xfrm>
          <a:prstGeom prst="rect">
            <a:avLst/>
          </a:prstGeom>
        </p:spPr>
      </p:pic>
    </p:spTree>
  </p:cSld>
  <p:clrMapOvr>
    <a:masterClrMapping/>
  </p:clrMapOvr>
  <p:transition spd="slow">
    <p:dissolv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55262"/>
            <a:ext cx="8498205" cy="2639060"/>
          </a:xfrm>
          <a:prstGeom prst="rect">
            <a:avLst/>
          </a:prstGeom>
        </p:spPr>
        <p:txBody>
          <a:bodyPr vert="horz" wrap="square" lIns="0" tIns="221615" rIns="0" bIns="0" rtlCol="0">
            <a:spAutoFit/>
          </a:bodyPr>
          <a:lstStyle/>
          <a:p>
            <a:pPr marL="12700">
              <a:lnSpc>
                <a:spcPct val="100000"/>
              </a:lnSpc>
              <a:spcBef>
                <a:spcPts val="1745"/>
              </a:spcBef>
            </a:pPr>
            <a:r>
              <a:rPr sz="2400" b="1" spc="-5" dirty="0">
                <a:solidFill>
                  <a:srgbClr val="C00000"/>
                </a:solidFill>
                <a:latin typeface="Tahoma"/>
                <a:cs typeface="Tahoma"/>
              </a:rPr>
              <a:t>Google Bigtable</a:t>
            </a:r>
            <a:r>
              <a:rPr sz="2400" b="1" spc="40" dirty="0">
                <a:solidFill>
                  <a:srgbClr val="C00000"/>
                </a:solidFill>
                <a:latin typeface="Tahoma"/>
                <a:cs typeface="Tahoma"/>
              </a:rPr>
              <a:t> </a:t>
            </a:r>
            <a:r>
              <a:rPr sz="2400" b="1" spc="-5" dirty="0">
                <a:solidFill>
                  <a:srgbClr val="C00000"/>
                </a:solidFill>
                <a:latin typeface="Tahoma"/>
                <a:cs typeface="Tahoma"/>
              </a:rPr>
              <a:t>Datastore</a:t>
            </a:r>
            <a:endParaRPr sz="2400">
              <a:latin typeface="Tahoma"/>
              <a:cs typeface="Tahoma"/>
            </a:endParaRPr>
          </a:p>
          <a:p>
            <a:pPr marL="243840" marR="5080" indent="-231775" algn="just">
              <a:lnSpc>
                <a:spcPct val="100000"/>
              </a:lnSpc>
              <a:spcBef>
                <a:spcPts val="1650"/>
              </a:spcBef>
              <a:buClr>
                <a:srgbClr val="E21A2D"/>
              </a:buClr>
              <a:buFont typeface="Wingdings"/>
              <a:buChar char=""/>
              <a:tabLst>
                <a:tab pos="244475" algn="l"/>
              </a:tabLst>
            </a:pPr>
            <a:r>
              <a:rPr sz="2400" spc="-5" dirty="0">
                <a:latin typeface="Segoe UI"/>
                <a:cs typeface="Segoe UI"/>
              </a:rPr>
              <a:t>Bigtable được </a:t>
            </a:r>
            <a:r>
              <a:rPr sz="2400" dirty="0">
                <a:latin typeface="Segoe UI"/>
                <a:cs typeface="Segoe UI"/>
              </a:rPr>
              <a:t>phát triển </a:t>
            </a:r>
            <a:r>
              <a:rPr sz="2400" spc="5" dirty="0">
                <a:latin typeface="Segoe UI"/>
                <a:cs typeface="Segoe UI"/>
              </a:rPr>
              <a:t>với tốc độ </a:t>
            </a:r>
            <a:r>
              <a:rPr sz="2400" dirty="0">
                <a:latin typeface="Segoe UI"/>
                <a:cs typeface="Segoe UI"/>
              </a:rPr>
              <a:t>rất cao, linh hoạt, phát  triển </a:t>
            </a:r>
            <a:r>
              <a:rPr sz="2400" spc="-5" dirty="0">
                <a:latin typeface="Segoe UI"/>
                <a:cs typeface="Segoe UI"/>
              </a:rPr>
              <a:t>khả </a:t>
            </a:r>
            <a:r>
              <a:rPr sz="2400" dirty="0">
                <a:latin typeface="Segoe UI"/>
                <a:cs typeface="Segoe UI"/>
              </a:rPr>
              <a:t>năng </a:t>
            </a:r>
            <a:r>
              <a:rPr sz="2400" spc="-5" dirty="0">
                <a:latin typeface="Segoe UI"/>
                <a:cs typeface="Segoe UI"/>
              </a:rPr>
              <a:t>mở </a:t>
            </a:r>
            <a:r>
              <a:rPr sz="2400" dirty="0">
                <a:latin typeface="Segoe UI"/>
                <a:cs typeface="Segoe UI"/>
              </a:rPr>
              <a:t>rộng. </a:t>
            </a:r>
            <a:r>
              <a:rPr sz="2400" spc="-5" dirty="0">
                <a:latin typeface="Segoe UI"/>
                <a:cs typeface="Segoe UI"/>
              </a:rPr>
              <a:t>Một cơ </a:t>
            </a:r>
            <a:r>
              <a:rPr sz="2400" dirty="0">
                <a:latin typeface="Segoe UI"/>
                <a:cs typeface="Segoe UI"/>
              </a:rPr>
              <a:t>sở dữ </a:t>
            </a:r>
            <a:r>
              <a:rPr sz="2400" spc="-5" dirty="0">
                <a:latin typeface="Segoe UI"/>
                <a:cs typeface="Segoe UI"/>
              </a:rPr>
              <a:t>liệu Bigtable </a:t>
            </a:r>
            <a:r>
              <a:rPr sz="2400" dirty="0">
                <a:latin typeface="Segoe UI"/>
                <a:cs typeface="Segoe UI"/>
              </a:rPr>
              <a:t>có </a:t>
            </a:r>
            <a:r>
              <a:rPr sz="2400" spc="-5" dirty="0">
                <a:latin typeface="Segoe UI"/>
                <a:cs typeface="Segoe UI"/>
              </a:rPr>
              <a:t>thể  lưu </a:t>
            </a:r>
            <a:r>
              <a:rPr sz="2400" spc="-10" dirty="0">
                <a:latin typeface="Segoe UI"/>
                <a:cs typeface="Segoe UI"/>
              </a:rPr>
              <a:t>trong </a:t>
            </a:r>
            <a:r>
              <a:rPr sz="2400" spc="-5" dirty="0">
                <a:latin typeface="Segoe UI"/>
                <a:cs typeface="Segoe UI"/>
              </a:rPr>
              <a:t>hàng ngàn máy chủ </a:t>
            </a:r>
            <a:r>
              <a:rPr sz="2400" dirty="0">
                <a:latin typeface="Segoe UI"/>
                <a:cs typeface="Segoe UI"/>
              </a:rPr>
              <a:t>phân</a:t>
            </a:r>
            <a:r>
              <a:rPr sz="2400" spc="120" dirty="0">
                <a:latin typeface="Segoe UI"/>
                <a:cs typeface="Segoe UI"/>
              </a:rPr>
              <a:t> </a:t>
            </a:r>
            <a:r>
              <a:rPr sz="2400" spc="-5" dirty="0">
                <a:latin typeface="Segoe UI"/>
                <a:cs typeface="Segoe UI"/>
              </a:rPr>
              <a:t>tán…</a:t>
            </a:r>
            <a:endParaRPr sz="2400">
              <a:latin typeface="Segoe UI"/>
              <a:cs typeface="Segoe UI"/>
            </a:endParaRPr>
          </a:p>
          <a:p>
            <a:pPr marL="243840" marR="6985" indent="-231775" algn="just">
              <a:lnSpc>
                <a:spcPct val="100000"/>
              </a:lnSpc>
              <a:buClr>
                <a:srgbClr val="E21A2D"/>
              </a:buClr>
              <a:buFont typeface="Wingdings"/>
              <a:buChar char=""/>
              <a:tabLst>
                <a:tab pos="244475" algn="l"/>
              </a:tabLst>
            </a:pPr>
            <a:r>
              <a:rPr sz="2400" spc="-5" dirty="0">
                <a:latin typeface="Segoe UI"/>
                <a:cs typeface="Segoe UI"/>
              </a:rPr>
              <a:t>Bigtable </a:t>
            </a:r>
            <a:r>
              <a:rPr sz="2400" dirty="0">
                <a:latin typeface="Segoe UI"/>
                <a:cs typeface="Segoe UI"/>
              </a:rPr>
              <a:t>có sẵn cho các </a:t>
            </a:r>
            <a:r>
              <a:rPr sz="2400" spc="-5" dirty="0">
                <a:latin typeface="Segoe UI"/>
                <a:cs typeface="Segoe UI"/>
              </a:rPr>
              <a:t>nhà </a:t>
            </a:r>
            <a:r>
              <a:rPr sz="2400" dirty="0">
                <a:latin typeface="Segoe UI"/>
                <a:cs typeface="Segoe UI"/>
              </a:rPr>
              <a:t>phát triển như </a:t>
            </a:r>
            <a:r>
              <a:rPr sz="2400" spc="-5" dirty="0">
                <a:latin typeface="Segoe UI"/>
                <a:cs typeface="Segoe UI"/>
              </a:rPr>
              <a:t>là </a:t>
            </a:r>
            <a:r>
              <a:rPr sz="2400" dirty="0">
                <a:latin typeface="Segoe UI"/>
                <a:cs typeface="Segoe UI"/>
              </a:rPr>
              <a:t>một phần </a:t>
            </a:r>
            <a:r>
              <a:rPr sz="2400" spc="-5" dirty="0">
                <a:latin typeface="Segoe UI"/>
                <a:cs typeface="Segoe UI"/>
              </a:rPr>
              <a:t>của  Google </a:t>
            </a:r>
            <a:r>
              <a:rPr sz="2400" dirty="0">
                <a:latin typeface="Segoe UI"/>
                <a:cs typeface="Segoe UI"/>
              </a:rPr>
              <a:t>App </a:t>
            </a:r>
            <a:r>
              <a:rPr sz="2400" spc="-5" dirty="0">
                <a:latin typeface="Segoe UI"/>
                <a:cs typeface="Segoe UI"/>
              </a:rPr>
              <a:t>Engine </a:t>
            </a:r>
            <a:r>
              <a:rPr sz="2400" spc="-10" dirty="0">
                <a:latin typeface="Segoe UI"/>
                <a:cs typeface="Segoe UI"/>
              </a:rPr>
              <a:t>trên </a:t>
            </a:r>
            <a:r>
              <a:rPr sz="2400" dirty="0">
                <a:latin typeface="Segoe UI"/>
                <a:cs typeface="Segoe UI"/>
              </a:rPr>
              <a:t>nền </a:t>
            </a:r>
            <a:r>
              <a:rPr sz="2400" spc="-5" dirty="0">
                <a:latin typeface="Segoe UI"/>
                <a:cs typeface="Segoe UI"/>
              </a:rPr>
              <a:t>tảng điện </a:t>
            </a:r>
            <a:r>
              <a:rPr sz="2400" spc="-20" dirty="0">
                <a:latin typeface="Segoe UI"/>
                <a:cs typeface="Segoe UI"/>
              </a:rPr>
              <a:t>toán </a:t>
            </a:r>
            <a:r>
              <a:rPr sz="2400" dirty="0">
                <a:latin typeface="Segoe UI"/>
                <a:cs typeface="Segoe UI"/>
              </a:rPr>
              <a:t>đám</a:t>
            </a:r>
            <a:r>
              <a:rPr sz="2400" spc="110" dirty="0">
                <a:latin typeface="Segoe UI"/>
                <a:cs typeface="Segoe UI"/>
              </a:rPr>
              <a:t> </a:t>
            </a:r>
            <a:r>
              <a:rPr sz="2400" spc="-40" dirty="0">
                <a:latin typeface="Segoe UI"/>
                <a:cs typeface="Segoe UI"/>
              </a:rPr>
              <a:t>mây.</a:t>
            </a:r>
            <a:endParaRPr sz="2400">
              <a:latin typeface="Segoe UI"/>
              <a:cs typeface="Segoe UI"/>
            </a:endParaRPr>
          </a:p>
        </p:txBody>
      </p:sp>
      <p:pic>
        <p:nvPicPr>
          <p:cNvPr id="3" name="object 3"/>
          <p:cNvPicPr/>
          <p:nvPr/>
        </p:nvPicPr>
        <p:blipFill>
          <a:blip r:embed="rId2" cstate="print"/>
          <a:stretch>
            <a:fillRect/>
          </a:stretch>
        </p:blipFill>
        <p:spPr>
          <a:xfrm>
            <a:off x="0" y="3246145"/>
            <a:ext cx="9136875" cy="3611854"/>
          </a:xfrm>
          <a:prstGeom prst="rect">
            <a:avLst/>
          </a:prstGeom>
        </p:spPr>
      </p:pic>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8071484" cy="265112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C00000"/>
                </a:solidFill>
                <a:latin typeface="Segoe UI"/>
                <a:cs typeface="Segoe UI"/>
              </a:rPr>
              <a:t>Bigtable </a:t>
            </a:r>
            <a:r>
              <a:rPr sz="2400" b="1" dirty="0">
                <a:solidFill>
                  <a:srgbClr val="C00000"/>
                </a:solidFill>
                <a:latin typeface="Segoe UI"/>
                <a:cs typeface="Segoe UI"/>
              </a:rPr>
              <a:t>làm </a:t>
            </a:r>
            <a:r>
              <a:rPr sz="2400" b="1" spc="-5" dirty="0">
                <a:solidFill>
                  <a:srgbClr val="C00000"/>
                </a:solidFill>
                <a:latin typeface="Segoe UI"/>
                <a:cs typeface="Segoe UI"/>
              </a:rPr>
              <a:t>việc như thế</a:t>
            </a:r>
            <a:r>
              <a:rPr sz="2400" b="1" spc="20" dirty="0">
                <a:solidFill>
                  <a:srgbClr val="C00000"/>
                </a:solidFill>
                <a:latin typeface="Segoe UI"/>
                <a:cs typeface="Segoe UI"/>
              </a:rPr>
              <a:t> </a:t>
            </a:r>
            <a:r>
              <a:rPr sz="2400" b="1" spc="-5" dirty="0">
                <a:solidFill>
                  <a:srgbClr val="C00000"/>
                </a:solidFill>
                <a:latin typeface="Segoe UI"/>
                <a:cs typeface="Segoe UI"/>
              </a:rPr>
              <a:t>nào?</a:t>
            </a:r>
            <a:endParaRPr sz="2400">
              <a:latin typeface="Segoe UI"/>
              <a:cs typeface="Segoe UI"/>
            </a:endParaRPr>
          </a:p>
          <a:p>
            <a:pPr marL="243840" marR="6985" indent="-231775" algn="just">
              <a:lnSpc>
                <a:spcPct val="100000"/>
              </a:lnSpc>
              <a:spcBef>
                <a:spcPts val="1695"/>
              </a:spcBef>
              <a:buClr>
                <a:srgbClr val="E21A2D"/>
              </a:buClr>
              <a:buFont typeface="Wingdings"/>
              <a:buChar char=""/>
              <a:tabLst>
                <a:tab pos="244475" algn="l"/>
              </a:tabLst>
            </a:pPr>
            <a:r>
              <a:rPr sz="2400" spc="-5" dirty="0">
                <a:latin typeface="Segoe UI"/>
                <a:cs typeface="Segoe UI"/>
              </a:rPr>
              <a:t>Google mô </a:t>
            </a:r>
            <a:r>
              <a:rPr sz="2400" dirty="0">
                <a:latin typeface="Segoe UI"/>
                <a:cs typeface="Segoe UI"/>
              </a:rPr>
              <a:t>tả Bigtable </a:t>
            </a:r>
            <a:r>
              <a:rPr sz="2400" spc="-5" dirty="0">
                <a:latin typeface="Segoe UI"/>
                <a:cs typeface="Segoe UI"/>
              </a:rPr>
              <a:t>như một DBMS nhanh </a:t>
            </a:r>
            <a:r>
              <a:rPr sz="2400" spc="-25" dirty="0">
                <a:latin typeface="Segoe UI"/>
                <a:cs typeface="Segoe UI"/>
              </a:rPr>
              <a:t>và </a:t>
            </a:r>
            <a:r>
              <a:rPr sz="2400" dirty="0">
                <a:latin typeface="Segoe UI"/>
                <a:cs typeface="Segoe UI"/>
              </a:rPr>
              <a:t>có </a:t>
            </a:r>
            <a:r>
              <a:rPr sz="2400" spc="-5" dirty="0">
                <a:latin typeface="Segoe UI"/>
                <a:cs typeface="Segoe UI"/>
              </a:rPr>
              <a:t>khả  năng mở </a:t>
            </a:r>
            <a:r>
              <a:rPr sz="2400" dirty="0">
                <a:latin typeface="Segoe UI"/>
                <a:cs typeface="Segoe UI"/>
              </a:rPr>
              <a:t>rộng tốt. Điều </a:t>
            </a:r>
            <a:r>
              <a:rPr sz="2400" spc="-5" dirty="0">
                <a:latin typeface="Segoe UI"/>
                <a:cs typeface="Segoe UI"/>
              </a:rPr>
              <a:t>này </a:t>
            </a:r>
            <a:r>
              <a:rPr sz="2400" dirty="0">
                <a:latin typeface="Segoe UI"/>
                <a:cs typeface="Segoe UI"/>
              </a:rPr>
              <a:t>cho phép </a:t>
            </a:r>
            <a:r>
              <a:rPr sz="2400" spc="-5" dirty="0">
                <a:latin typeface="Segoe UI"/>
                <a:cs typeface="Segoe UI"/>
              </a:rPr>
              <a:t>Bigtable có quy mô  </a:t>
            </a:r>
            <a:r>
              <a:rPr sz="2400" spc="-10" dirty="0">
                <a:latin typeface="Segoe UI"/>
                <a:cs typeface="Segoe UI"/>
              </a:rPr>
              <a:t>trên </a:t>
            </a:r>
            <a:r>
              <a:rPr sz="2400" spc="-5" dirty="0">
                <a:latin typeface="Segoe UI"/>
                <a:cs typeface="Segoe UI"/>
              </a:rPr>
              <a:t>hàng ngàn máy chủ có thể lưu </a:t>
            </a:r>
            <a:r>
              <a:rPr sz="2400" dirty="0">
                <a:latin typeface="Segoe UI"/>
                <a:cs typeface="Segoe UI"/>
              </a:rPr>
              <a:t>trữ petabyte dữ</a:t>
            </a:r>
            <a:r>
              <a:rPr sz="2400" spc="80" dirty="0">
                <a:latin typeface="Segoe UI"/>
                <a:cs typeface="Segoe UI"/>
              </a:rPr>
              <a:t> </a:t>
            </a:r>
            <a:r>
              <a:rPr sz="2400" spc="-5" dirty="0">
                <a:latin typeface="Segoe UI"/>
                <a:cs typeface="Segoe UI"/>
              </a:rPr>
              <a:t>liệu.</a:t>
            </a:r>
            <a:endParaRPr sz="2400">
              <a:latin typeface="Segoe UI"/>
              <a:cs typeface="Segoe UI"/>
            </a:endParaRPr>
          </a:p>
          <a:p>
            <a:pPr marL="243840" indent="-231775" algn="just">
              <a:lnSpc>
                <a:spcPct val="100000"/>
              </a:lnSpc>
              <a:buClr>
                <a:srgbClr val="E21A2D"/>
              </a:buClr>
              <a:buFont typeface="Wingdings"/>
              <a:buChar char=""/>
              <a:tabLst>
                <a:tab pos="244475" algn="l"/>
              </a:tabLst>
            </a:pPr>
            <a:r>
              <a:rPr sz="2400" spc="-5" dirty="0">
                <a:latin typeface="Segoe UI"/>
                <a:cs typeface="Segoe UI"/>
              </a:rPr>
              <a:t>Mỗi </a:t>
            </a:r>
            <a:r>
              <a:rPr sz="2400" dirty="0">
                <a:latin typeface="Segoe UI"/>
                <a:cs typeface="Segoe UI"/>
              </a:rPr>
              <a:t>bảng </a:t>
            </a:r>
            <a:r>
              <a:rPr sz="2400" spc="-10" dirty="0">
                <a:latin typeface="Segoe UI"/>
                <a:cs typeface="Segoe UI"/>
              </a:rPr>
              <a:t>trong </a:t>
            </a:r>
            <a:r>
              <a:rPr sz="2400" spc="-5" dirty="0">
                <a:latin typeface="Segoe UI"/>
                <a:cs typeface="Segoe UI"/>
              </a:rPr>
              <a:t>Bigtable là </a:t>
            </a:r>
            <a:r>
              <a:rPr sz="2400" dirty="0">
                <a:latin typeface="Segoe UI"/>
                <a:cs typeface="Segoe UI"/>
              </a:rPr>
              <a:t>một bản đồ đa </a:t>
            </a:r>
            <a:r>
              <a:rPr sz="2400" spc="-5" dirty="0">
                <a:latin typeface="Segoe UI"/>
                <a:cs typeface="Segoe UI"/>
              </a:rPr>
              <a:t>chiều.</a:t>
            </a:r>
            <a:r>
              <a:rPr sz="2400" spc="380" dirty="0">
                <a:latin typeface="Segoe UI"/>
                <a:cs typeface="Segoe UI"/>
              </a:rPr>
              <a:t> </a:t>
            </a:r>
            <a:r>
              <a:rPr sz="2400" dirty="0">
                <a:latin typeface="Segoe UI"/>
                <a:cs typeface="Segoe UI"/>
              </a:rPr>
              <a:t>Có</a:t>
            </a:r>
            <a:endParaRPr sz="2400">
              <a:latin typeface="Segoe UI"/>
              <a:cs typeface="Segoe UI"/>
            </a:endParaRPr>
          </a:p>
          <a:p>
            <a:pPr marL="243840" algn="just">
              <a:lnSpc>
                <a:spcPct val="100000"/>
              </a:lnSpc>
            </a:pPr>
            <a:r>
              <a:rPr sz="2400" spc="-5" dirty="0">
                <a:latin typeface="Segoe UI"/>
                <a:cs typeface="Segoe UI"/>
              </a:rPr>
              <a:t>nghĩa là, </a:t>
            </a:r>
            <a:r>
              <a:rPr sz="2400" dirty="0">
                <a:latin typeface="Segoe UI"/>
                <a:cs typeface="Segoe UI"/>
              </a:rPr>
              <a:t>bảng </a:t>
            </a:r>
            <a:r>
              <a:rPr sz="2400" spc="-5" dirty="0">
                <a:latin typeface="Segoe UI"/>
                <a:cs typeface="Segoe UI"/>
              </a:rPr>
              <a:t>được </a:t>
            </a:r>
            <a:r>
              <a:rPr sz="2400" dirty="0">
                <a:latin typeface="Segoe UI"/>
                <a:cs typeface="Segoe UI"/>
              </a:rPr>
              <a:t>tạo từ </a:t>
            </a:r>
            <a:r>
              <a:rPr sz="2400" spc="-5" dirty="0">
                <a:latin typeface="Segoe UI"/>
                <a:cs typeface="Segoe UI"/>
              </a:rPr>
              <a:t>các hàng </a:t>
            </a:r>
            <a:r>
              <a:rPr sz="2400" spc="-25" dirty="0">
                <a:latin typeface="Segoe UI"/>
                <a:cs typeface="Segoe UI"/>
              </a:rPr>
              <a:t>và</a:t>
            </a:r>
            <a:r>
              <a:rPr sz="2400" spc="125" dirty="0">
                <a:latin typeface="Segoe UI"/>
                <a:cs typeface="Segoe UI"/>
              </a:rPr>
              <a:t> </a:t>
            </a:r>
            <a:r>
              <a:rPr sz="2400" spc="-5" dirty="0">
                <a:latin typeface="Segoe UI"/>
                <a:cs typeface="Segoe UI"/>
              </a:rPr>
              <a:t>cột</a:t>
            </a:r>
            <a:endParaRPr sz="2400">
              <a:latin typeface="Segoe UI"/>
              <a:cs typeface="Segoe UI"/>
            </a:endParaRPr>
          </a:p>
        </p:txBody>
      </p:sp>
      <p:pic>
        <p:nvPicPr>
          <p:cNvPr id="3" name="object 3"/>
          <p:cNvPicPr/>
          <p:nvPr/>
        </p:nvPicPr>
        <p:blipFill>
          <a:blip r:embed="rId2" cstate="print"/>
          <a:stretch>
            <a:fillRect/>
          </a:stretch>
        </p:blipFill>
        <p:spPr>
          <a:xfrm>
            <a:off x="4412757" y="2997097"/>
            <a:ext cx="4489874" cy="3729681"/>
          </a:xfrm>
          <a:prstGeom prst="rect">
            <a:avLst/>
          </a:prstGeom>
        </p:spPr>
      </p:pic>
    </p:spTree>
  </p:cSld>
  <p:clrMapOvr>
    <a:masterClrMapping/>
  </p:clrMapOvr>
  <p:transition spd="slow">
    <p:dissolv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8069580" cy="265112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C00000"/>
                </a:solidFill>
                <a:latin typeface="Segoe UI"/>
                <a:cs typeface="Segoe UI"/>
              </a:rPr>
              <a:t>Bigtable </a:t>
            </a:r>
            <a:r>
              <a:rPr sz="2400" b="1" dirty="0">
                <a:solidFill>
                  <a:srgbClr val="C00000"/>
                </a:solidFill>
                <a:latin typeface="Segoe UI"/>
                <a:cs typeface="Segoe UI"/>
              </a:rPr>
              <a:t>làm </a:t>
            </a:r>
            <a:r>
              <a:rPr sz="2400" b="1" spc="-5" dirty="0">
                <a:solidFill>
                  <a:srgbClr val="C00000"/>
                </a:solidFill>
                <a:latin typeface="Segoe UI"/>
                <a:cs typeface="Segoe UI"/>
              </a:rPr>
              <a:t>việc như thế</a:t>
            </a:r>
            <a:r>
              <a:rPr sz="2400" b="1" spc="20" dirty="0">
                <a:solidFill>
                  <a:srgbClr val="C00000"/>
                </a:solidFill>
                <a:latin typeface="Segoe UI"/>
                <a:cs typeface="Segoe UI"/>
              </a:rPr>
              <a:t> </a:t>
            </a:r>
            <a:r>
              <a:rPr sz="2400" b="1" spc="-5" dirty="0">
                <a:solidFill>
                  <a:srgbClr val="C00000"/>
                </a:solidFill>
                <a:latin typeface="Segoe UI"/>
                <a:cs typeface="Segoe UI"/>
              </a:rPr>
              <a:t>nào?</a:t>
            </a:r>
            <a:endParaRPr sz="2400">
              <a:latin typeface="Segoe UI"/>
              <a:cs typeface="Segoe UI"/>
            </a:endParaRPr>
          </a:p>
          <a:p>
            <a:pPr marL="243840" marR="5080" indent="-231775" algn="just">
              <a:lnSpc>
                <a:spcPct val="100000"/>
              </a:lnSpc>
              <a:spcBef>
                <a:spcPts val="1695"/>
              </a:spcBef>
              <a:buClr>
                <a:srgbClr val="E21A2D"/>
              </a:buClr>
              <a:buFont typeface="Wingdings"/>
              <a:buChar char=""/>
              <a:tabLst>
                <a:tab pos="244475" algn="l"/>
              </a:tabLst>
            </a:pPr>
            <a:r>
              <a:rPr sz="2400" spc="-5" dirty="0">
                <a:latin typeface="Segoe UI"/>
                <a:cs typeface="Segoe UI"/>
              </a:rPr>
              <a:t>Bởi </a:t>
            </a:r>
            <a:r>
              <a:rPr sz="2400" spc="5" dirty="0">
                <a:latin typeface="Segoe UI"/>
                <a:cs typeface="Segoe UI"/>
              </a:rPr>
              <a:t>vì </a:t>
            </a:r>
            <a:r>
              <a:rPr sz="2400" dirty="0">
                <a:latin typeface="Segoe UI"/>
                <a:cs typeface="Segoe UI"/>
              </a:rPr>
              <a:t>các bảng rất </a:t>
            </a:r>
            <a:r>
              <a:rPr sz="2400" spc="-5" dirty="0">
                <a:latin typeface="Segoe UI"/>
                <a:cs typeface="Segoe UI"/>
              </a:rPr>
              <a:t>lớn, </a:t>
            </a:r>
            <a:r>
              <a:rPr sz="2400" dirty="0">
                <a:latin typeface="Segoe UI"/>
                <a:cs typeface="Segoe UI"/>
              </a:rPr>
              <a:t>Bigtable </a:t>
            </a:r>
            <a:r>
              <a:rPr sz="2400" spc="-5" dirty="0">
                <a:latin typeface="Segoe UI"/>
                <a:cs typeface="Segoe UI"/>
              </a:rPr>
              <a:t>chia </a:t>
            </a:r>
            <a:r>
              <a:rPr sz="2400" dirty="0">
                <a:latin typeface="Segoe UI"/>
                <a:cs typeface="Segoe UI"/>
              </a:rPr>
              <a:t>tách </a:t>
            </a:r>
            <a:r>
              <a:rPr sz="2400" spc="-5" dirty="0">
                <a:latin typeface="Segoe UI"/>
                <a:cs typeface="Segoe UI"/>
              </a:rPr>
              <a:t>chúng thành  các tablet, </a:t>
            </a:r>
            <a:r>
              <a:rPr sz="2400" dirty="0">
                <a:latin typeface="Segoe UI"/>
                <a:cs typeface="Segoe UI"/>
              </a:rPr>
              <a:t>mỗi </a:t>
            </a:r>
            <a:r>
              <a:rPr sz="2400" spc="-5" dirty="0">
                <a:latin typeface="Segoe UI"/>
                <a:cs typeface="Segoe UI"/>
              </a:rPr>
              <a:t>tablet khoảng </a:t>
            </a:r>
            <a:r>
              <a:rPr sz="2400" dirty="0">
                <a:latin typeface="Segoe UI"/>
                <a:cs typeface="Segoe UI"/>
              </a:rPr>
              <a:t>200 MB, </a:t>
            </a:r>
            <a:r>
              <a:rPr sz="2400" spc="-25" dirty="0">
                <a:latin typeface="Segoe UI"/>
                <a:cs typeface="Segoe UI"/>
              </a:rPr>
              <a:t>và </a:t>
            </a:r>
            <a:r>
              <a:rPr sz="2400" dirty="0">
                <a:latin typeface="Segoe UI"/>
                <a:cs typeface="Segoe UI"/>
              </a:rPr>
              <a:t>mỗi </a:t>
            </a:r>
            <a:r>
              <a:rPr sz="2400" spc="-5" dirty="0">
                <a:latin typeface="Segoe UI"/>
                <a:cs typeface="Segoe UI"/>
              </a:rPr>
              <a:t>máy chủ  chứa khoảng </a:t>
            </a:r>
            <a:r>
              <a:rPr sz="2400" dirty="0">
                <a:latin typeface="Segoe UI"/>
                <a:cs typeface="Segoe UI"/>
              </a:rPr>
              <a:t>100</a:t>
            </a:r>
            <a:r>
              <a:rPr sz="2400" spc="60" dirty="0">
                <a:latin typeface="Segoe UI"/>
                <a:cs typeface="Segoe UI"/>
              </a:rPr>
              <a:t> </a:t>
            </a:r>
            <a:r>
              <a:rPr sz="2400" spc="-5" dirty="0">
                <a:latin typeface="Segoe UI"/>
                <a:cs typeface="Segoe UI"/>
              </a:rPr>
              <a:t>tablet.</a:t>
            </a:r>
            <a:endParaRPr sz="2400">
              <a:latin typeface="Segoe UI"/>
              <a:cs typeface="Segoe UI"/>
            </a:endParaRPr>
          </a:p>
          <a:p>
            <a:pPr marL="243840" marR="5715" indent="-231775" algn="just">
              <a:lnSpc>
                <a:spcPct val="100000"/>
              </a:lnSpc>
              <a:buClr>
                <a:srgbClr val="E21A2D"/>
              </a:buClr>
              <a:buFont typeface="Wingdings"/>
              <a:buChar char=""/>
              <a:tabLst>
                <a:tab pos="244475" algn="l"/>
              </a:tabLst>
            </a:pPr>
            <a:r>
              <a:rPr sz="2400" spc="-5" dirty="0">
                <a:latin typeface="Segoe UI"/>
                <a:cs typeface="Segoe UI"/>
              </a:rPr>
              <a:t>Dữ liệu </a:t>
            </a:r>
            <a:r>
              <a:rPr sz="2400" dirty="0">
                <a:latin typeface="Segoe UI"/>
                <a:cs typeface="Segoe UI"/>
              </a:rPr>
              <a:t>từ </a:t>
            </a:r>
            <a:r>
              <a:rPr sz="2400" spc="-5" dirty="0">
                <a:latin typeface="Segoe UI"/>
                <a:cs typeface="Segoe UI"/>
              </a:rPr>
              <a:t>một cơ </a:t>
            </a:r>
            <a:r>
              <a:rPr sz="2400" dirty="0">
                <a:latin typeface="Segoe UI"/>
                <a:cs typeface="Segoe UI"/>
              </a:rPr>
              <a:t>sở dữ </a:t>
            </a:r>
            <a:r>
              <a:rPr sz="2400" spc="-5" dirty="0">
                <a:latin typeface="Segoe UI"/>
                <a:cs typeface="Segoe UI"/>
              </a:rPr>
              <a:t>liệu </a:t>
            </a:r>
            <a:r>
              <a:rPr sz="2400" dirty="0">
                <a:latin typeface="Segoe UI"/>
                <a:cs typeface="Segoe UI"/>
              </a:rPr>
              <a:t>có thể </a:t>
            </a:r>
            <a:r>
              <a:rPr sz="2400" spc="-5" dirty="0">
                <a:latin typeface="Segoe UI"/>
                <a:cs typeface="Segoe UI"/>
              </a:rPr>
              <a:t>được lưu </a:t>
            </a:r>
            <a:r>
              <a:rPr sz="2400" dirty="0">
                <a:latin typeface="Segoe UI"/>
                <a:cs typeface="Segoe UI"/>
              </a:rPr>
              <a:t>trữ </a:t>
            </a:r>
            <a:r>
              <a:rPr sz="2400" spc="-10" dirty="0">
                <a:latin typeface="Segoe UI"/>
                <a:cs typeface="Segoe UI"/>
              </a:rPr>
              <a:t>trong </a:t>
            </a:r>
            <a:r>
              <a:rPr sz="2400" spc="-5" dirty="0">
                <a:latin typeface="Segoe UI"/>
                <a:cs typeface="Segoe UI"/>
              </a:rPr>
              <a:t>các  máy chủ khác nhau không cùng một </a:t>
            </a:r>
            <a:r>
              <a:rPr sz="2400" dirty="0">
                <a:latin typeface="Segoe UI"/>
                <a:cs typeface="Segoe UI"/>
              </a:rPr>
              <a:t>vị trí </a:t>
            </a:r>
            <a:r>
              <a:rPr sz="2400" spc="-5" dirty="0">
                <a:latin typeface="Segoe UI"/>
                <a:cs typeface="Segoe UI"/>
              </a:rPr>
              <a:t>địa</a:t>
            </a:r>
            <a:r>
              <a:rPr sz="2400" spc="155" dirty="0">
                <a:latin typeface="Segoe UI"/>
                <a:cs typeface="Segoe UI"/>
              </a:rPr>
              <a:t> </a:t>
            </a:r>
            <a:r>
              <a:rPr sz="2400" spc="-55" dirty="0">
                <a:latin typeface="Segoe UI"/>
                <a:cs typeface="Segoe UI"/>
              </a:rPr>
              <a:t>lý.</a:t>
            </a:r>
            <a:endParaRPr sz="2400">
              <a:latin typeface="Segoe UI"/>
              <a:cs typeface="Segoe UI"/>
            </a:endParaRPr>
          </a:p>
        </p:txBody>
      </p:sp>
      <p:pic>
        <p:nvPicPr>
          <p:cNvPr id="3" name="object 3"/>
          <p:cNvPicPr/>
          <p:nvPr/>
        </p:nvPicPr>
        <p:blipFill>
          <a:blip r:embed="rId2" cstate="print"/>
          <a:stretch>
            <a:fillRect/>
          </a:stretch>
        </p:blipFill>
        <p:spPr>
          <a:xfrm>
            <a:off x="1425549" y="3208629"/>
            <a:ext cx="6399022" cy="3586084"/>
          </a:xfrm>
          <a:prstGeom prst="rect">
            <a:avLst/>
          </a:prstGeom>
        </p:spPr>
      </p:pic>
    </p:spTree>
  </p:cSld>
  <p:clrMapOvr>
    <a:masterClrMapping/>
  </p:clrMapOvr>
  <p:transition spd="slow">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444246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C00000"/>
                </a:solidFill>
              </a:rPr>
              <a:t>Bigtable </a:t>
            </a:r>
            <a:r>
              <a:rPr sz="2400" dirty="0">
                <a:solidFill>
                  <a:srgbClr val="C00000"/>
                </a:solidFill>
              </a:rPr>
              <a:t>làm </a:t>
            </a:r>
            <a:r>
              <a:rPr sz="2400" spc="-5" dirty="0">
                <a:solidFill>
                  <a:srgbClr val="C00000"/>
                </a:solidFill>
              </a:rPr>
              <a:t>việc như thế nào?</a:t>
            </a:r>
            <a:endParaRPr sz="2400"/>
          </a:p>
        </p:txBody>
      </p:sp>
      <p:sp>
        <p:nvSpPr>
          <p:cNvPr id="3" name="object 3"/>
          <p:cNvSpPr txBox="1"/>
          <p:nvPr/>
        </p:nvSpPr>
        <p:spPr>
          <a:xfrm>
            <a:off x="383524" y="939779"/>
            <a:ext cx="8074025" cy="3882390"/>
          </a:xfrm>
          <a:prstGeom prst="rect">
            <a:avLst/>
          </a:prstGeom>
        </p:spPr>
        <p:txBody>
          <a:bodyPr vert="horz" wrap="square" lIns="0" tIns="13335" rIns="0" bIns="0" rtlCol="0">
            <a:spAutoFit/>
          </a:bodyPr>
          <a:lstStyle/>
          <a:p>
            <a:pPr marL="244475" marR="5080" indent="-232410" algn="just">
              <a:lnSpc>
                <a:spcPct val="100000"/>
              </a:lnSpc>
              <a:spcBef>
                <a:spcPts val="105"/>
              </a:spcBef>
              <a:buClr>
                <a:srgbClr val="E21A2D"/>
              </a:buClr>
              <a:buFont typeface="Wingdings"/>
              <a:buChar char=""/>
              <a:tabLst>
                <a:tab pos="244475" algn="l"/>
              </a:tabLst>
            </a:pPr>
            <a:r>
              <a:rPr sz="2300" dirty="0">
                <a:latin typeface="Segoe UI"/>
                <a:cs typeface="Segoe UI"/>
              </a:rPr>
              <a:t>Khi </a:t>
            </a:r>
            <a:r>
              <a:rPr sz="2300" spc="-5" dirty="0">
                <a:latin typeface="Segoe UI"/>
                <a:cs typeface="Segoe UI"/>
              </a:rPr>
              <a:t>một máy tính </a:t>
            </a:r>
            <a:r>
              <a:rPr sz="2300" dirty="0">
                <a:latin typeface="Segoe UI"/>
                <a:cs typeface="Segoe UI"/>
              </a:rPr>
              <a:t>đầy </a:t>
            </a:r>
            <a:r>
              <a:rPr sz="2300" spc="-5" dirty="0">
                <a:latin typeface="Segoe UI"/>
                <a:cs typeface="Segoe UI"/>
              </a:rPr>
              <a:t>lên, </a:t>
            </a:r>
            <a:r>
              <a:rPr sz="2300" dirty="0">
                <a:latin typeface="Segoe UI"/>
                <a:cs typeface="Segoe UI"/>
              </a:rPr>
              <a:t>nó </a:t>
            </a:r>
            <a:r>
              <a:rPr sz="2300" spc="-5" dirty="0">
                <a:latin typeface="Segoe UI"/>
                <a:cs typeface="Segoe UI"/>
              </a:rPr>
              <a:t>nén sang </a:t>
            </a:r>
            <a:r>
              <a:rPr sz="2300" spc="-10" dirty="0">
                <a:latin typeface="Segoe UI"/>
                <a:cs typeface="Segoe UI"/>
              </a:rPr>
              <a:t>một số </a:t>
            </a:r>
            <a:r>
              <a:rPr sz="2300" spc="-5" dirty="0">
                <a:latin typeface="Segoe UI"/>
                <a:cs typeface="Segoe UI"/>
              </a:rPr>
              <a:t>máy tính  bảng </a:t>
            </a:r>
            <a:r>
              <a:rPr sz="2300" spc="-10" dirty="0">
                <a:latin typeface="Segoe UI"/>
                <a:cs typeface="Segoe UI"/>
              </a:rPr>
              <a:t>khác </a:t>
            </a:r>
            <a:r>
              <a:rPr sz="2300" spc="-5" dirty="0">
                <a:latin typeface="Segoe UI"/>
                <a:cs typeface="Segoe UI"/>
              </a:rPr>
              <a:t>sử dụng kỹ thuật </a:t>
            </a:r>
            <a:r>
              <a:rPr sz="2300" dirty="0">
                <a:latin typeface="Segoe UI"/>
                <a:cs typeface="Segoe UI"/>
              </a:rPr>
              <a:t>độc </a:t>
            </a:r>
            <a:r>
              <a:rPr sz="2300" spc="-5" dirty="0">
                <a:latin typeface="Segoe UI"/>
                <a:cs typeface="Segoe UI"/>
              </a:rPr>
              <a:t>quyền của Google. </a:t>
            </a:r>
            <a:r>
              <a:rPr sz="2300" spc="-65" dirty="0">
                <a:latin typeface="Segoe UI"/>
                <a:cs typeface="Segoe UI"/>
              </a:rPr>
              <a:t>Trên  </a:t>
            </a:r>
            <a:r>
              <a:rPr sz="2300" spc="-5" dirty="0">
                <a:latin typeface="Segoe UI"/>
                <a:cs typeface="Segoe UI"/>
              </a:rPr>
              <a:t>một quy </a:t>
            </a:r>
            <a:r>
              <a:rPr sz="2300" spc="-10" dirty="0">
                <a:latin typeface="Segoe UI"/>
                <a:cs typeface="Segoe UI"/>
              </a:rPr>
              <a:t>mô </a:t>
            </a:r>
            <a:r>
              <a:rPr sz="2300" spc="-5" dirty="0">
                <a:latin typeface="Segoe UI"/>
                <a:cs typeface="Segoe UI"/>
              </a:rPr>
              <a:t>nhỏ, chỉ </a:t>
            </a:r>
            <a:r>
              <a:rPr sz="2300" dirty="0">
                <a:latin typeface="Segoe UI"/>
                <a:cs typeface="Segoe UI"/>
              </a:rPr>
              <a:t>có </a:t>
            </a:r>
            <a:r>
              <a:rPr sz="2300" spc="-5" dirty="0">
                <a:latin typeface="Segoe UI"/>
                <a:cs typeface="Segoe UI"/>
              </a:rPr>
              <a:t>một </a:t>
            </a:r>
            <a:r>
              <a:rPr sz="2300" spc="-15" dirty="0">
                <a:latin typeface="Segoe UI"/>
                <a:cs typeface="Segoe UI"/>
              </a:rPr>
              <a:t>vài </a:t>
            </a:r>
            <a:r>
              <a:rPr sz="2300" spc="-5" dirty="0">
                <a:latin typeface="Segoe UI"/>
                <a:cs typeface="Segoe UI"/>
              </a:rPr>
              <a:t>tablet được nén. </a:t>
            </a:r>
            <a:r>
              <a:rPr sz="2300" spc="-60" dirty="0">
                <a:latin typeface="Segoe UI"/>
                <a:cs typeface="Segoe UI"/>
              </a:rPr>
              <a:t>Trên </a:t>
            </a:r>
            <a:r>
              <a:rPr sz="2300" dirty="0">
                <a:latin typeface="Segoe UI"/>
                <a:cs typeface="Segoe UI"/>
              </a:rPr>
              <a:t>quy  </a:t>
            </a:r>
            <a:r>
              <a:rPr sz="2300" spc="-5" dirty="0">
                <a:latin typeface="Segoe UI"/>
                <a:cs typeface="Segoe UI"/>
              </a:rPr>
              <a:t>mô </a:t>
            </a:r>
            <a:r>
              <a:rPr sz="2300" dirty="0">
                <a:latin typeface="Segoe UI"/>
                <a:cs typeface="Segoe UI"/>
              </a:rPr>
              <a:t>lớn, </a:t>
            </a:r>
            <a:r>
              <a:rPr sz="2300" spc="-15" dirty="0">
                <a:latin typeface="Segoe UI"/>
                <a:cs typeface="Segoe UI"/>
              </a:rPr>
              <a:t>toàn </a:t>
            </a:r>
            <a:r>
              <a:rPr sz="2300" spc="-10" dirty="0">
                <a:latin typeface="Segoe UI"/>
                <a:cs typeface="Segoe UI"/>
              </a:rPr>
              <a:t>bộ </a:t>
            </a:r>
            <a:r>
              <a:rPr sz="2300" spc="-5" dirty="0">
                <a:latin typeface="Segoe UI"/>
                <a:cs typeface="Segoe UI"/>
              </a:rPr>
              <a:t>các tablet được </a:t>
            </a:r>
            <a:r>
              <a:rPr sz="2300" dirty="0">
                <a:latin typeface="Segoe UI"/>
                <a:cs typeface="Segoe UI"/>
              </a:rPr>
              <a:t>nén nhằm giải </a:t>
            </a:r>
            <a:r>
              <a:rPr sz="2300" spc="-5" dirty="0">
                <a:latin typeface="Segoe UI"/>
                <a:cs typeface="Segoe UI"/>
              </a:rPr>
              <a:t>phóng  </a:t>
            </a:r>
            <a:r>
              <a:rPr sz="2300" dirty="0">
                <a:latin typeface="Segoe UI"/>
                <a:cs typeface="Segoe UI"/>
              </a:rPr>
              <a:t>không gian ổ</a:t>
            </a:r>
            <a:r>
              <a:rPr sz="2300" spc="-70" dirty="0">
                <a:latin typeface="Segoe UI"/>
                <a:cs typeface="Segoe UI"/>
              </a:rPr>
              <a:t> </a:t>
            </a:r>
            <a:r>
              <a:rPr sz="2300" dirty="0">
                <a:latin typeface="Segoe UI"/>
                <a:cs typeface="Segoe UI"/>
              </a:rPr>
              <a:t>đĩa.</a:t>
            </a:r>
            <a:endParaRPr sz="2300">
              <a:latin typeface="Segoe UI"/>
              <a:cs typeface="Segoe UI"/>
            </a:endParaRPr>
          </a:p>
          <a:p>
            <a:pPr marL="243840" marR="5080" indent="-230504" algn="just">
              <a:lnSpc>
                <a:spcPct val="100000"/>
              </a:lnSpc>
              <a:buClr>
                <a:srgbClr val="E21A2D"/>
              </a:buClr>
              <a:buFont typeface="Wingdings"/>
              <a:buChar char=""/>
              <a:tabLst>
                <a:tab pos="245745" algn="l"/>
              </a:tabLst>
            </a:pPr>
            <a:r>
              <a:rPr sz="2300" dirty="0">
                <a:latin typeface="Segoe UI"/>
                <a:cs typeface="Segoe UI"/>
              </a:rPr>
              <a:t>Các </a:t>
            </a:r>
            <a:r>
              <a:rPr sz="2300" spc="-5" dirty="0">
                <a:latin typeface="Segoe UI"/>
                <a:cs typeface="Segoe UI"/>
              </a:rPr>
              <a:t>tablet </a:t>
            </a:r>
            <a:r>
              <a:rPr sz="2300" dirty="0">
                <a:latin typeface="Segoe UI"/>
                <a:cs typeface="Segoe UI"/>
              </a:rPr>
              <a:t>của </a:t>
            </a:r>
            <a:r>
              <a:rPr sz="2300" spc="-5" dirty="0">
                <a:latin typeface="Segoe UI"/>
                <a:cs typeface="Segoe UI"/>
              </a:rPr>
              <a:t>Bigtable được lưu </a:t>
            </a:r>
            <a:r>
              <a:rPr sz="2300" dirty="0">
                <a:latin typeface="Segoe UI"/>
                <a:cs typeface="Segoe UI"/>
              </a:rPr>
              <a:t>trữ </a:t>
            </a:r>
            <a:r>
              <a:rPr sz="2300" spc="-10" dirty="0">
                <a:latin typeface="Segoe UI"/>
                <a:cs typeface="Segoe UI"/>
              </a:rPr>
              <a:t>trong </a:t>
            </a:r>
            <a:r>
              <a:rPr sz="2300" spc="-5" dirty="0">
                <a:latin typeface="Segoe UI"/>
                <a:cs typeface="Segoe UI"/>
              </a:rPr>
              <a:t>các </a:t>
            </a:r>
            <a:r>
              <a:rPr sz="2300" dirty="0">
                <a:latin typeface="Segoe UI"/>
                <a:cs typeface="Segoe UI"/>
              </a:rPr>
              <a:t>Cell, </a:t>
            </a:r>
            <a:r>
              <a:rPr sz="2300" spc="-5" dirty="0">
                <a:latin typeface="Segoe UI"/>
                <a:cs typeface="Segoe UI"/>
              </a:rPr>
              <a:t>khi </a:t>
            </a:r>
            <a:r>
              <a:rPr sz="2300" dirty="0">
                <a:latin typeface="Segoe UI"/>
                <a:cs typeface="Segoe UI"/>
              </a:rPr>
              <a:t>tìm  kiếm </a:t>
            </a:r>
            <a:r>
              <a:rPr sz="2300" spc="-5" dirty="0">
                <a:latin typeface="Segoe UI"/>
                <a:cs typeface="Segoe UI"/>
              </a:rPr>
              <a:t>nó sử dụng </a:t>
            </a:r>
            <a:r>
              <a:rPr sz="2300" dirty="0">
                <a:latin typeface="Segoe UI"/>
                <a:cs typeface="Segoe UI"/>
              </a:rPr>
              <a:t>1 hệ </a:t>
            </a:r>
            <a:r>
              <a:rPr sz="2300" spc="-5" dirty="0">
                <a:latin typeface="Segoe UI"/>
                <a:cs typeface="Segoe UI"/>
              </a:rPr>
              <a:t>thống </a:t>
            </a:r>
            <a:r>
              <a:rPr sz="2300" spc="-20" dirty="0">
                <a:latin typeface="Segoe UI"/>
                <a:cs typeface="Segoe UI"/>
              </a:rPr>
              <a:t>ba </a:t>
            </a:r>
            <a:r>
              <a:rPr sz="2300" spc="-5" dirty="0">
                <a:latin typeface="Segoe UI"/>
                <a:cs typeface="Segoe UI"/>
              </a:rPr>
              <a:t>tầng. Khách hàng </a:t>
            </a:r>
            <a:r>
              <a:rPr sz="2300" dirty="0">
                <a:latin typeface="Segoe UI"/>
                <a:cs typeface="Segoe UI"/>
              </a:rPr>
              <a:t>chỉ </a:t>
            </a:r>
            <a:r>
              <a:rPr sz="2300" spc="-5" dirty="0">
                <a:latin typeface="Segoe UI"/>
                <a:cs typeface="Segoe UI"/>
              </a:rPr>
              <a:t>cần </a:t>
            </a:r>
            <a:r>
              <a:rPr sz="2300" spc="-10" dirty="0">
                <a:latin typeface="Segoe UI"/>
                <a:cs typeface="Segoe UI"/>
              </a:rPr>
              <a:t>trỏ  </a:t>
            </a:r>
            <a:r>
              <a:rPr sz="2300" spc="-15" dirty="0">
                <a:latin typeface="Segoe UI"/>
                <a:cs typeface="Segoe UI"/>
              </a:rPr>
              <a:t>vào </a:t>
            </a:r>
            <a:r>
              <a:rPr sz="2300" spc="-5" dirty="0">
                <a:latin typeface="Segoe UI"/>
                <a:cs typeface="Segoe UI"/>
              </a:rPr>
              <a:t>bảng </a:t>
            </a:r>
            <a:r>
              <a:rPr sz="2300" spc="-35" dirty="0">
                <a:latin typeface="Segoe UI"/>
                <a:cs typeface="Segoe UI"/>
              </a:rPr>
              <a:t>META0, </a:t>
            </a:r>
            <a:r>
              <a:rPr sz="2300" spc="-5" dirty="0">
                <a:latin typeface="Segoe UI"/>
                <a:cs typeface="Segoe UI"/>
              </a:rPr>
              <a:t>sau </a:t>
            </a:r>
            <a:r>
              <a:rPr sz="2300" spc="-10" dirty="0">
                <a:latin typeface="Segoe UI"/>
                <a:cs typeface="Segoe UI"/>
              </a:rPr>
              <a:t>đó </a:t>
            </a:r>
            <a:r>
              <a:rPr sz="2300" spc="-40" dirty="0">
                <a:latin typeface="Segoe UI"/>
                <a:cs typeface="Segoe UI"/>
              </a:rPr>
              <a:t>META0 </a:t>
            </a:r>
            <a:r>
              <a:rPr sz="2300" spc="-5" dirty="0">
                <a:latin typeface="Segoe UI"/>
                <a:cs typeface="Segoe UI"/>
              </a:rPr>
              <a:t>sẽ theo </a:t>
            </a:r>
            <a:r>
              <a:rPr sz="2300" dirty="0">
                <a:latin typeface="Segoe UI"/>
                <a:cs typeface="Segoe UI"/>
              </a:rPr>
              <a:t>dõi </a:t>
            </a:r>
            <a:r>
              <a:rPr sz="2300" spc="-5" dirty="0">
                <a:latin typeface="Segoe UI"/>
                <a:cs typeface="Segoe UI"/>
              </a:rPr>
              <a:t>nhiều bảng </a:t>
            </a:r>
            <a:r>
              <a:rPr sz="2300" spc="-15" dirty="0">
                <a:latin typeface="Segoe UI"/>
                <a:cs typeface="Segoe UI"/>
              </a:rPr>
              <a:t>trên  </a:t>
            </a:r>
            <a:r>
              <a:rPr sz="2300" spc="-35" dirty="0">
                <a:latin typeface="Segoe UI"/>
                <a:cs typeface="Segoe UI"/>
              </a:rPr>
              <a:t>META1 </a:t>
            </a:r>
            <a:r>
              <a:rPr sz="2300" dirty="0">
                <a:latin typeface="Segoe UI"/>
                <a:cs typeface="Segoe UI"/>
              </a:rPr>
              <a:t>có </a:t>
            </a:r>
            <a:r>
              <a:rPr sz="2300" spc="-5" dirty="0">
                <a:latin typeface="Segoe UI"/>
                <a:cs typeface="Segoe UI"/>
              </a:rPr>
              <a:t>chứa các </a:t>
            </a:r>
            <a:r>
              <a:rPr sz="2300" dirty="0">
                <a:latin typeface="Segoe UI"/>
                <a:cs typeface="Segoe UI"/>
              </a:rPr>
              <a:t>vị </a:t>
            </a:r>
            <a:r>
              <a:rPr sz="2300" spc="-5" dirty="0">
                <a:latin typeface="Segoe UI"/>
                <a:cs typeface="Segoe UI"/>
              </a:rPr>
              <a:t>trí của các tablet. </a:t>
            </a:r>
            <a:r>
              <a:rPr sz="2300" dirty="0">
                <a:latin typeface="Segoe UI"/>
                <a:cs typeface="Segoe UI"/>
              </a:rPr>
              <a:t>Cả hai </a:t>
            </a:r>
            <a:r>
              <a:rPr sz="2300" spc="-40" dirty="0">
                <a:latin typeface="Segoe UI"/>
                <a:cs typeface="Segoe UI"/>
              </a:rPr>
              <a:t>META0 </a:t>
            </a:r>
            <a:r>
              <a:rPr sz="2300" spc="-20" dirty="0">
                <a:latin typeface="Segoe UI"/>
                <a:cs typeface="Segoe UI"/>
              </a:rPr>
              <a:t>và  </a:t>
            </a:r>
            <a:r>
              <a:rPr sz="2300" spc="-35" dirty="0">
                <a:latin typeface="Segoe UI"/>
                <a:cs typeface="Segoe UI"/>
              </a:rPr>
              <a:t>META1 </a:t>
            </a:r>
            <a:r>
              <a:rPr sz="2300" spc="-5" dirty="0">
                <a:latin typeface="Segoe UI"/>
                <a:cs typeface="Segoe UI"/>
              </a:rPr>
              <a:t>sử dụng </a:t>
            </a:r>
            <a:r>
              <a:rPr sz="2300" spc="-10" dirty="0">
                <a:latin typeface="Segoe UI"/>
                <a:cs typeface="Segoe UI"/>
              </a:rPr>
              <a:t>bộ </a:t>
            </a:r>
            <a:r>
              <a:rPr sz="2300" spc="-5" dirty="0">
                <a:latin typeface="Segoe UI"/>
                <a:cs typeface="Segoe UI"/>
              </a:rPr>
              <a:t>nhớ </a:t>
            </a:r>
            <a:r>
              <a:rPr sz="2300" spc="-10" dirty="0">
                <a:latin typeface="Segoe UI"/>
                <a:cs typeface="Segoe UI"/>
              </a:rPr>
              <a:t>đệm </a:t>
            </a:r>
            <a:r>
              <a:rPr sz="2300" spc="-5" dirty="0">
                <a:latin typeface="Segoe UI"/>
                <a:cs typeface="Segoe UI"/>
              </a:rPr>
              <a:t>để giảm thiểu tắc nghẽn </a:t>
            </a:r>
            <a:r>
              <a:rPr sz="2300" spc="-15" dirty="0">
                <a:latin typeface="Segoe UI"/>
                <a:cs typeface="Segoe UI"/>
              </a:rPr>
              <a:t>trong  </a:t>
            </a:r>
            <a:r>
              <a:rPr sz="2300" dirty="0">
                <a:latin typeface="Segoe UI"/>
                <a:cs typeface="Segoe UI"/>
              </a:rPr>
              <a:t>hệ</a:t>
            </a:r>
            <a:r>
              <a:rPr sz="2300" spc="-30" dirty="0">
                <a:latin typeface="Segoe UI"/>
                <a:cs typeface="Segoe UI"/>
              </a:rPr>
              <a:t> </a:t>
            </a:r>
            <a:r>
              <a:rPr sz="2300" dirty="0">
                <a:latin typeface="Segoe UI"/>
                <a:cs typeface="Segoe UI"/>
              </a:rPr>
              <a:t>thống.</a:t>
            </a:r>
            <a:endParaRPr sz="2300">
              <a:latin typeface="Segoe UI"/>
              <a:cs typeface="Segoe UI"/>
            </a:endParaRPr>
          </a:p>
        </p:txBody>
      </p:sp>
      <p:pic>
        <p:nvPicPr>
          <p:cNvPr id="4" name="object 4"/>
          <p:cNvPicPr/>
          <p:nvPr/>
        </p:nvPicPr>
        <p:blipFill>
          <a:blip r:embed="rId2" cstate="print"/>
          <a:stretch>
            <a:fillRect/>
          </a:stretch>
        </p:blipFill>
        <p:spPr>
          <a:xfrm>
            <a:off x="2042980" y="4576815"/>
            <a:ext cx="6420566" cy="2215093"/>
          </a:xfrm>
          <a:prstGeom prst="rect">
            <a:avLst/>
          </a:prstGeom>
        </p:spPr>
      </p:pic>
    </p:spTree>
  </p:cSld>
  <p:clrMapOvr>
    <a:masterClrMapping/>
  </p:clrMapOvr>
  <p:transition spd="slow">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05869" y="2834588"/>
            <a:ext cx="3932261" cy="1188823"/>
          </a:xfrm>
          <a:prstGeom prst="rect">
            <a:avLst/>
          </a:prstGeom>
        </p:spPr>
      </p:pic>
    </p:spTree>
    <p:extLst>
      <p:ext uri="{BB962C8B-B14F-4D97-AF65-F5344CB8AC3E}">
        <p14:creationId xmlns:p14="http://schemas.microsoft.com/office/powerpoint/2010/main" val="262826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30397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70C0"/>
                </a:solidFill>
              </a:rPr>
              <a:t>Giới </a:t>
            </a:r>
            <a:r>
              <a:rPr sz="2400" spc="-5">
                <a:solidFill>
                  <a:srgbClr val="0070C0"/>
                </a:solidFill>
              </a:rPr>
              <a:t>thiệu</a:t>
            </a:r>
            <a:r>
              <a:rPr sz="2400">
                <a:solidFill>
                  <a:srgbClr val="0070C0"/>
                </a:solidFill>
              </a:rPr>
              <a:t> </a:t>
            </a:r>
            <a:r>
              <a:rPr sz="2400" spc="-15" smtClean="0">
                <a:solidFill>
                  <a:srgbClr val="0070C0"/>
                </a:solidFill>
              </a:rPr>
              <a:t>Vertabelo</a:t>
            </a:r>
            <a:endParaRPr sz="2400"/>
          </a:p>
        </p:txBody>
      </p:sp>
      <p:sp>
        <p:nvSpPr>
          <p:cNvPr id="3" name="object 3"/>
          <p:cNvSpPr txBox="1"/>
          <p:nvPr/>
        </p:nvSpPr>
        <p:spPr>
          <a:xfrm>
            <a:off x="383524" y="939817"/>
            <a:ext cx="8071484" cy="3622040"/>
          </a:xfrm>
          <a:prstGeom prst="rect">
            <a:avLst/>
          </a:prstGeom>
        </p:spPr>
        <p:txBody>
          <a:bodyPr vert="horz" wrap="square" lIns="0" tIns="12700" rIns="0" bIns="0" rtlCol="0">
            <a:spAutoFit/>
          </a:bodyPr>
          <a:lstStyle/>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sz="2400" spc="-160" dirty="0">
                <a:latin typeface="Segoe UI"/>
                <a:cs typeface="Segoe UI"/>
              </a:rPr>
              <a:t>V</a:t>
            </a:r>
            <a:r>
              <a:rPr sz="2400" dirty="0">
                <a:latin typeface="Segoe UI"/>
                <a:cs typeface="Segoe UI"/>
              </a:rPr>
              <a:t>e</a:t>
            </a:r>
            <a:r>
              <a:rPr sz="2400" spc="75" dirty="0">
                <a:latin typeface="Segoe UI"/>
                <a:cs typeface="Segoe UI"/>
              </a:rPr>
              <a:t>r</a:t>
            </a:r>
            <a:r>
              <a:rPr sz="2400" dirty="0">
                <a:latin typeface="Segoe UI"/>
                <a:cs typeface="Segoe UI"/>
              </a:rPr>
              <a:t>ta</a:t>
            </a:r>
            <a:r>
              <a:rPr sz="2400" spc="-10" dirty="0">
                <a:latin typeface="Segoe UI"/>
                <a:cs typeface="Segoe UI"/>
              </a:rPr>
              <a:t>b</a:t>
            </a:r>
            <a:r>
              <a:rPr sz="2400" dirty="0">
                <a:latin typeface="Segoe UI"/>
                <a:cs typeface="Segoe UI"/>
              </a:rPr>
              <a:t>e</a:t>
            </a:r>
            <a:r>
              <a:rPr sz="2400" spc="-10" dirty="0">
                <a:latin typeface="Segoe UI"/>
                <a:cs typeface="Segoe UI"/>
              </a:rPr>
              <a:t>l</a:t>
            </a:r>
            <a:r>
              <a:rPr sz="2400" dirty="0">
                <a:latin typeface="Segoe UI"/>
                <a:cs typeface="Segoe UI"/>
              </a:rPr>
              <a:t>o	</a:t>
            </a:r>
            <a:r>
              <a:rPr sz="2400" spc="5" dirty="0">
                <a:latin typeface="Segoe UI"/>
                <a:cs typeface="Segoe UI"/>
              </a:rPr>
              <a:t>l</a:t>
            </a:r>
            <a:r>
              <a:rPr sz="2400" dirty="0">
                <a:latin typeface="Segoe UI"/>
                <a:cs typeface="Segoe UI"/>
              </a:rPr>
              <a:t>à	</a:t>
            </a:r>
            <a:r>
              <a:rPr sz="2400" spc="-5" dirty="0">
                <a:latin typeface="Segoe UI"/>
                <a:cs typeface="Segoe UI"/>
              </a:rPr>
              <a:t>mộ</a:t>
            </a:r>
            <a:r>
              <a:rPr sz="2400" dirty="0">
                <a:latin typeface="Segoe UI"/>
                <a:cs typeface="Segoe UI"/>
              </a:rPr>
              <a:t>t	</a:t>
            </a:r>
            <a:r>
              <a:rPr sz="2400" spc="5" dirty="0">
                <a:latin typeface="Segoe UI"/>
                <a:cs typeface="Segoe UI"/>
              </a:rPr>
              <a:t>côn</a:t>
            </a:r>
            <a:r>
              <a:rPr sz="2400" dirty="0">
                <a:latin typeface="Segoe UI"/>
                <a:cs typeface="Segoe UI"/>
              </a:rPr>
              <a:t>g	</a:t>
            </a:r>
            <a:r>
              <a:rPr sz="2400" spc="-5" dirty="0">
                <a:latin typeface="Segoe UI"/>
                <a:cs typeface="Segoe UI"/>
              </a:rPr>
              <a:t>c</a:t>
            </a:r>
            <a:r>
              <a:rPr sz="2400" dirty="0">
                <a:latin typeface="Segoe UI"/>
                <a:cs typeface="Segoe UI"/>
              </a:rPr>
              <a:t>ụ	</a:t>
            </a:r>
            <a:r>
              <a:rPr sz="2400" spc="5" dirty="0">
                <a:latin typeface="Segoe UI"/>
                <a:cs typeface="Segoe UI"/>
              </a:rPr>
              <a:t>c</a:t>
            </a:r>
            <a:r>
              <a:rPr sz="2400" spc="-5" dirty="0">
                <a:latin typeface="Segoe UI"/>
                <a:cs typeface="Segoe UI"/>
              </a:rPr>
              <a:t>h</a:t>
            </a:r>
            <a:r>
              <a:rPr sz="2400" dirty="0">
                <a:latin typeface="Segoe UI"/>
                <a:cs typeface="Segoe UI"/>
              </a:rPr>
              <a:t>o	</a:t>
            </a:r>
            <a:r>
              <a:rPr sz="2400" spc="5" dirty="0">
                <a:latin typeface="Segoe UI"/>
                <a:cs typeface="Segoe UI"/>
              </a:rPr>
              <a:t>p</a:t>
            </a:r>
            <a:r>
              <a:rPr sz="2400" spc="-5" dirty="0">
                <a:latin typeface="Segoe UI"/>
                <a:cs typeface="Segoe UI"/>
              </a:rPr>
              <a:t>h</a:t>
            </a:r>
            <a:r>
              <a:rPr sz="2400" dirty="0">
                <a:latin typeface="Segoe UI"/>
                <a:cs typeface="Segoe UI"/>
              </a:rPr>
              <a:t>ép	t</a:t>
            </a:r>
            <a:r>
              <a:rPr sz="2400" spc="-5" dirty="0">
                <a:latin typeface="Segoe UI"/>
                <a:cs typeface="Segoe UI"/>
              </a:rPr>
              <a:t>h</a:t>
            </a:r>
            <a:r>
              <a:rPr sz="2400" spc="-10" dirty="0">
                <a:latin typeface="Segoe UI"/>
                <a:cs typeface="Segoe UI"/>
              </a:rPr>
              <a:t>i</a:t>
            </a:r>
            <a:r>
              <a:rPr sz="2400" dirty="0">
                <a:latin typeface="Segoe UI"/>
                <a:cs typeface="Segoe UI"/>
              </a:rPr>
              <a:t>ết	</a:t>
            </a:r>
            <a:r>
              <a:rPr sz="2400" spc="-5" dirty="0">
                <a:latin typeface="Segoe UI"/>
                <a:cs typeface="Segoe UI"/>
              </a:rPr>
              <a:t>k</a:t>
            </a:r>
            <a:r>
              <a:rPr sz="2400" dirty="0">
                <a:latin typeface="Segoe UI"/>
                <a:cs typeface="Segoe UI"/>
              </a:rPr>
              <a:t>ế,	q</a:t>
            </a:r>
            <a:r>
              <a:rPr sz="2400" spc="-5" dirty="0">
                <a:latin typeface="Segoe UI"/>
                <a:cs typeface="Segoe UI"/>
              </a:rPr>
              <a:t>u</a:t>
            </a:r>
            <a:r>
              <a:rPr sz="2400" dirty="0">
                <a:latin typeface="Segoe UI"/>
                <a:cs typeface="Segoe UI"/>
              </a:rPr>
              <a:t>ản	t</a:t>
            </a:r>
            <a:r>
              <a:rPr sz="2400" spc="5" dirty="0">
                <a:latin typeface="Segoe UI"/>
                <a:cs typeface="Segoe UI"/>
              </a:rPr>
              <a:t>r</a:t>
            </a:r>
            <a:r>
              <a:rPr sz="2400" dirty="0">
                <a:latin typeface="Segoe UI"/>
                <a:cs typeface="Segoe UI"/>
              </a:rPr>
              <a:t>ị  </a:t>
            </a:r>
            <a:r>
              <a:rPr sz="2400" spc="-5" dirty="0">
                <a:latin typeface="Segoe UI"/>
                <a:cs typeface="Segoe UI"/>
              </a:rPr>
              <a:t>database</a:t>
            </a:r>
            <a:r>
              <a:rPr sz="2400" spc="-25" dirty="0">
                <a:latin typeface="Segoe UI"/>
                <a:cs typeface="Segoe UI"/>
              </a:rPr>
              <a:t> </a:t>
            </a:r>
            <a:r>
              <a:rPr sz="2400" spc="-5" dirty="0">
                <a:latin typeface="Segoe UI"/>
                <a:cs typeface="Segoe UI"/>
              </a:rPr>
              <a:t>Online.</a:t>
            </a:r>
            <a:endParaRPr sz="2400">
              <a:latin typeface="Segoe UI"/>
              <a:cs typeface="Segoe UI"/>
            </a:endParaRPr>
          </a:p>
          <a:p>
            <a:pPr marL="243840" indent="-231775">
              <a:lnSpc>
                <a:spcPct val="100000"/>
              </a:lnSpc>
              <a:spcBef>
                <a:spcPts val="600"/>
              </a:spcBef>
              <a:buClr>
                <a:srgbClr val="0C5AA6"/>
              </a:buClr>
              <a:buFont typeface="Wingdings"/>
              <a:buChar char=""/>
              <a:tabLst>
                <a:tab pos="244475" algn="l"/>
              </a:tabLst>
            </a:pPr>
            <a:r>
              <a:rPr sz="2400" spc="-15" dirty="0">
                <a:latin typeface="Segoe UI"/>
                <a:cs typeface="Segoe UI"/>
              </a:rPr>
              <a:t>Vertable </a:t>
            </a:r>
            <a:r>
              <a:rPr sz="2400" spc="-5" dirty="0">
                <a:latin typeface="Segoe UI"/>
                <a:cs typeface="Segoe UI"/>
              </a:rPr>
              <a:t>hỗ </a:t>
            </a:r>
            <a:r>
              <a:rPr sz="2400" dirty="0">
                <a:latin typeface="Segoe UI"/>
                <a:cs typeface="Segoe UI"/>
              </a:rPr>
              <a:t>trợ </a:t>
            </a:r>
            <a:r>
              <a:rPr sz="2400" spc="5" dirty="0">
                <a:latin typeface="Segoe UI"/>
                <a:cs typeface="Segoe UI"/>
              </a:rPr>
              <a:t>import </a:t>
            </a:r>
            <a:r>
              <a:rPr sz="2400" spc="-5" dirty="0">
                <a:latin typeface="Segoe UI"/>
                <a:cs typeface="Segoe UI"/>
              </a:rPr>
              <a:t>database </a:t>
            </a:r>
            <a:r>
              <a:rPr sz="2400" dirty="0">
                <a:latin typeface="Segoe UI"/>
                <a:cs typeface="Segoe UI"/>
              </a:rPr>
              <a:t>từ </a:t>
            </a:r>
            <a:r>
              <a:rPr sz="2400" spc="-5" dirty="0">
                <a:latin typeface="Segoe UI"/>
                <a:cs typeface="Segoe UI"/>
              </a:rPr>
              <a:t>các file</a:t>
            </a:r>
            <a:r>
              <a:rPr sz="2400" spc="55" dirty="0">
                <a:latin typeface="Segoe UI"/>
                <a:cs typeface="Segoe UI"/>
              </a:rPr>
              <a:t> </a:t>
            </a:r>
            <a:r>
              <a:rPr sz="2400" dirty="0">
                <a:latin typeface="Segoe UI"/>
                <a:cs typeface="Segoe UI"/>
              </a:rPr>
              <a:t>XML</a:t>
            </a:r>
            <a:endParaRPr sz="2400">
              <a:latin typeface="Segoe UI"/>
              <a:cs typeface="Segoe UI"/>
            </a:endParaRPr>
          </a:p>
          <a:p>
            <a:pPr marL="243840" marR="6350" indent="-231775">
              <a:lnSpc>
                <a:spcPct val="100000"/>
              </a:lnSpc>
              <a:spcBef>
                <a:spcPts val="600"/>
              </a:spcBef>
              <a:buClr>
                <a:srgbClr val="0C5AA6"/>
              </a:buClr>
              <a:buFont typeface="Wingdings"/>
              <a:buChar char=""/>
              <a:tabLst>
                <a:tab pos="244475" algn="l"/>
                <a:tab pos="934085" algn="l"/>
                <a:tab pos="1778635" algn="l"/>
                <a:tab pos="2366645" algn="l"/>
                <a:tab pos="3372485" algn="l"/>
                <a:tab pos="3992879" algn="l"/>
                <a:tab pos="4467225" algn="l"/>
                <a:tab pos="4930140" algn="l"/>
                <a:tab pos="5440680" algn="l"/>
                <a:tab pos="6071870" algn="l"/>
                <a:tab pos="6519545" algn="l"/>
                <a:tab pos="7214870" algn="l"/>
                <a:tab pos="7653655" algn="l"/>
              </a:tabLst>
            </a:pPr>
            <a:r>
              <a:rPr sz="2400" dirty="0">
                <a:latin typeface="Segoe UI"/>
                <a:cs typeface="Segoe UI"/>
              </a:rPr>
              <a:t>C</a:t>
            </a:r>
            <a:r>
              <a:rPr sz="2400" spc="-5" dirty="0">
                <a:latin typeface="Segoe UI"/>
                <a:cs typeface="Segoe UI"/>
              </a:rPr>
              <a:t>h</a:t>
            </a:r>
            <a:r>
              <a:rPr sz="2400" dirty="0">
                <a:latin typeface="Segoe UI"/>
                <a:cs typeface="Segoe UI"/>
              </a:rPr>
              <a:t>o	</a:t>
            </a:r>
            <a:r>
              <a:rPr sz="2400" spc="15" dirty="0">
                <a:latin typeface="Segoe UI"/>
                <a:cs typeface="Segoe UI"/>
              </a:rPr>
              <a:t>p</a:t>
            </a:r>
            <a:r>
              <a:rPr sz="2400" spc="-5" dirty="0">
                <a:latin typeface="Segoe UI"/>
                <a:cs typeface="Segoe UI"/>
              </a:rPr>
              <a:t>h</a:t>
            </a:r>
            <a:r>
              <a:rPr sz="2400" spc="5" dirty="0">
                <a:latin typeface="Segoe UI"/>
                <a:cs typeface="Segoe UI"/>
              </a:rPr>
              <a:t>é</a:t>
            </a:r>
            <a:r>
              <a:rPr sz="2400" dirty="0">
                <a:latin typeface="Segoe UI"/>
                <a:cs typeface="Segoe UI"/>
              </a:rPr>
              <a:t>p	tạo	</a:t>
            </a:r>
            <a:r>
              <a:rPr sz="2400" spc="-5" dirty="0">
                <a:latin typeface="Segoe UI"/>
                <a:cs typeface="Segoe UI"/>
              </a:rPr>
              <a:t>mo</a:t>
            </a:r>
            <a:r>
              <a:rPr sz="2400" dirty="0">
                <a:latin typeface="Segoe UI"/>
                <a:cs typeface="Segoe UI"/>
              </a:rPr>
              <a:t>del	</a:t>
            </a:r>
            <a:r>
              <a:rPr sz="2400" spc="-5" dirty="0">
                <a:latin typeface="Segoe UI"/>
                <a:cs typeface="Segoe UI"/>
              </a:rPr>
              <a:t>củ</a:t>
            </a:r>
            <a:r>
              <a:rPr sz="2400" dirty="0">
                <a:latin typeface="Segoe UI"/>
                <a:cs typeface="Segoe UI"/>
              </a:rPr>
              <a:t>a	</a:t>
            </a:r>
            <a:r>
              <a:rPr sz="2400" spc="5" dirty="0">
                <a:latin typeface="Segoe UI"/>
                <a:cs typeface="Segoe UI"/>
              </a:rPr>
              <a:t>c</a:t>
            </a:r>
            <a:r>
              <a:rPr sz="2400" dirty="0">
                <a:latin typeface="Segoe UI"/>
                <a:cs typeface="Segoe UI"/>
              </a:rPr>
              <a:t>ơ	sở	dữ	</a:t>
            </a:r>
            <a:r>
              <a:rPr sz="2400" spc="5" dirty="0">
                <a:latin typeface="Segoe UI"/>
                <a:cs typeface="Segoe UI"/>
              </a:rPr>
              <a:t>l</a:t>
            </a:r>
            <a:r>
              <a:rPr sz="2400" spc="-10" dirty="0">
                <a:latin typeface="Segoe UI"/>
                <a:cs typeface="Segoe UI"/>
              </a:rPr>
              <a:t>i</a:t>
            </a:r>
            <a:r>
              <a:rPr sz="2400" dirty="0">
                <a:latin typeface="Segoe UI"/>
                <a:cs typeface="Segoe UI"/>
              </a:rPr>
              <a:t>ệu	</a:t>
            </a:r>
            <a:r>
              <a:rPr sz="2400" spc="-35" dirty="0">
                <a:latin typeface="Segoe UI"/>
                <a:cs typeface="Segoe UI"/>
              </a:rPr>
              <a:t>v</a:t>
            </a:r>
            <a:r>
              <a:rPr sz="2400" dirty="0">
                <a:latin typeface="Segoe UI"/>
                <a:cs typeface="Segoe UI"/>
              </a:rPr>
              <a:t>à	</a:t>
            </a:r>
            <a:r>
              <a:rPr sz="2400" spc="-5" dirty="0">
                <a:latin typeface="Segoe UI"/>
                <a:cs typeface="Segoe UI"/>
              </a:rPr>
              <a:t>c</a:t>
            </a:r>
            <a:r>
              <a:rPr sz="2400" spc="5" dirty="0">
                <a:latin typeface="Segoe UI"/>
                <a:cs typeface="Segoe UI"/>
              </a:rPr>
              <a:t>hi</a:t>
            </a:r>
            <a:r>
              <a:rPr sz="2400" dirty="0">
                <a:latin typeface="Segoe UI"/>
                <a:cs typeface="Segoe UI"/>
              </a:rPr>
              <a:t>a	sẻ	v</a:t>
            </a:r>
            <a:r>
              <a:rPr sz="2400" spc="5" dirty="0">
                <a:latin typeface="Segoe UI"/>
                <a:cs typeface="Segoe UI"/>
              </a:rPr>
              <a:t>ớ</a:t>
            </a:r>
            <a:r>
              <a:rPr sz="2400" dirty="0">
                <a:latin typeface="Segoe UI"/>
                <a:cs typeface="Segoe UI"/>
              </a:rPr>
              <a:t>i  </a:t>
            </a:r>
            <a:r>
              <a:rPr sz="2400" spc="-5" dirty="0">
                <a:latin typeface="Segoe UI"/>
                <a:cs typeface="Segoe UI"/>
              </a:rPr>
              <a:t>nhóm làm</a:t>
            </a:r>
            <a:r>
              <a:rPr sz="2400" spc="30" dirty="0">
                <a:latin typeface="Segoe UI"/>
                <a:cs typeface="Segoe UI"/>
              </a:rPr>
              <a:t> </a:t>
            </a:r>
            <a:r>
              <a:rPr sz="2400" spc="-5" dirty="0">
                <a:latin typeface="Segoe UI"/>
                <a:cs typeface="Segoe UI"/>
              </a:rPr>
              <a:t>việc.</a:t>
            </a:r>
            <a:endParaRPr sz="2400">
              <a:latin typeface="Segoe UI"/>
              <a:cs typeface="Segoe UI"/>
            </a:endParaRPr>
          </a:p>
          <a:p>
            <a:pPr marL="243840" marR="5080" indent="-231775">
              <a:lnSpc>
                <a:spcPct val="100000"/>
              </a:lnSpc>
              <a:spcBef>
                <a:spcPts val="600"/>
              </a:spcBef>
              <a:buClr>
                <a:srgbClr val="0C5AA6"/>
              </a:buClr>
              <a:buFont typeface="Wingdings"/>
              <a:buChar char=""/>
              <a:tabLst>
                <a:tab pos="244475" algn="l"/>
              </a:tabLst>
            </a:pPr>
            <a:r>
              <a:rPr sz="2400" spc="-5" dirty="0">
                <a:latin typeface="Segoe UI"/>
                <a:cs typeface="Segoe UI"/>
              </a:rPr>
              <a:t>Cho </a:t>
            </a:r>
            <a:r>
              <a:rPr sz="2400" dirty="0">
                <a:latin typeface="Segoe UI"/>
                <a:cs typeface="Segoe UI"/>
              </a:rPr>
              <a:t>phép </a:t>
            </a:r>
            <a:r>
              <a:rPr sz="2400" spc="-5" dirty="0">
                <a:latin typeface="Segoe UI"/>
                <a:cs typeface="Segoe UI"/>
              </a:rPr>
              <a:t>các </a:t>
            </a:r>
            <a:r>
              <a:rPr sz="2400" dirty="0">
                <a:latin typeface="Segoe UI"/>
                <a:cs typeface="Segoe UI"/>
              </a:rPr>
              <a:t>thành </a:t>
            </a:r>
            <a:r>
              <a:rPr sz="2400" spc="-5" dirty="0">
                <a:latin typeface="Segoe UI"/>
                <a:cs typeface="Segoe UI"/>
              </a:rPr>
              <a:t>viên </a:t>
            </a:r>
            <a:r>
              <a:rPr sz="2400" spc="-10" dirty="0">
                <a:latin typeface="Segoe UI"/>
                <a:cs typeface="Segoe UI"/>
              </a:rPr>
              <a:t>trong </a:t>
            </a:r>
            <a:r>
              <a:rPr sz="2400" spc="-5" dirty="0">
                <a:latin typeface="Segoe UI"/>
                <a:cs typeface="Segoe UI"/>
              </a:rPr>
              <a:t>nhóm </a:t>
            </a:r>
            <a:r>
              <a:rPr sz="2400" dirty="0">
                <a:latin typeface="Segoe UI"/>
                <a:cs typeface="Segoe UI"/>
              </a:rPr>
              <a:t>cùng </a:t>
            </a:r>
            <a:r>
              <a:rPr sz="2400" spc="-5" dirty="0">
                <a:latin typeface="Segoe UI"/>
                <a:cs typeface="Segoe UI"/>
              </a:rPr>
              <a:t>làm </a:t>
            </a:r>
            <a:r>
              <a:rPr sz="2400" dirty="0">
                <a:latin typeface="Segoe UI"/>
                <a:cs typeface="Segoe UI"/>
              </a:rPr>
              <a:t>việc với  </a:t>
            </a:r>
            <a:r>
              <a:rPr sz="2400" spc="-5" dirty="0">
                <a:latin typeface="Segoe UI"/>
                <a:cs typeface="Segoe UI"/>
              </a:rPr>
              <a:t>model </a:t>
            </a:r>
            <a:r>
              <a:rPr sz="2400" dirty="0">
                <a:latin typeface="Segoe UI"/>
                <a:cs typeface="Segoe UI"/>
              </a:rPr>
              <a:t>tại </a:t>
            </a:r>
            <a:r>
              <a:rPr sz="2400" spc="-5" dirty="0">
                <a:latin typeface="Segoe UI"/>
                <a:cs typeface="Segoe UI"/>
              </a:rPr>
              <a:t>một thời</a:t>
            </a:r>
            <a:r>
              <a:rPr sz="2400" spc="45" dirty="0">
                <a:latin typeface="Segoe UI"/>
                <a:cs typeface="Segoe UI"/>
              </a:rPr>
              <a:t> </a:t>
            </a:r>
            <a:r>
              <a:rPr sz="2400" spc="-5" dirty="0">
                <a:latin typeface="Segoe UI"/>
                <a:cs typeface="Segoe UI"/>
              </a:rPr>
              <a:t>điểm</a:t>
            </a:r>
            <a:endParaRPr sz="2400">
              <a:latin typeface="Segoe UI"/>
              <a:cs typeface="Segoe UI"/>
            </a:endParaRPr>
          </a:p>
          <a:p>
            <a:pPr marL="243840" indent="-231775">
              <a:lnSpc>
                <a:spcPct val="100000"/>
              </a:lnSpc>
              <a:spcBef>
                <a:spcPts val="600"/>
              </a:spcBef>
              <a:buClr>
                <a:srgbClr val="0C5AA6"/>
              </a:buClr>
              <a:buFont typeface="Wingdings"/>
              <a:buChar char=""/>
              <a:tabLst>
                <a:tab pos="244475" algn="l"/>
              </a:tabLst>
            </a:pPr>
            <a:r>
              <a:rPr sz="2400" spc="-5" dirty="0">
                <a:latin typeface="Segoe UI"/>
                <a:cs typeface="Segoe UI"/>
              </a:rPr>
              <a:t>Cho</a:t>
            </a:r>
            <a:r>
              <a:rPr sz="2400" spc="195" dirty="0">
                <a:latin typeface="Segoe UI"/>
                <a:cs typeface="Segoe UI"/>
              </a:rPr>
              <a:t> </a:t>
            </a:r>
            <a:r>
              <a:rPr sz="2400" dirty="0">
                <a:latin typeface="Segoe UI"/>
                <a:cs typeface="Segoe UI"/>
              </a:rPr>
              <a:t>phép</a:t>
            </a:r>
            <a:r>
              <a:rPr sz="2400" spc="195" dirty="0">
                <a:latin typeface="Segoe UI"/>
                <a:cs typeface="Segoe UI"/>
              </a:rPr>
              <a:t> </a:t>
            </a:r>
            <a:r>
              <a:rPr sz="2400" spc="-5" dirty="0">
                <a:latin typeface="Segoe UI"/>
                <a:cs typeface="Segoe UI"/>
              </a:rPr>
              <a:t>liên</a:t>
            </a:r>
            <a:r>
              <a:rPr sz="2400" spc="190" dirty="0">
                <a:latin typeface="Segoe UI"/>
                <a:cs typeface="Segoe UI"/>
              </a:rPr>
              <a:t> </a:t>
            </a:r>
            <a:r>
              <a:rPr sz="2400" spc="-5" dirty="0">
                <a:latin typeface="Segoe UI"/>
                <a:cs typeface="Segoe UI"/>
              </a:rPr>
              <a:t>kết</a:t>
            </a:r>
            <a:r>
              <a:rPr sz="2400" spc="195" dirty="0">
                <a:latin typeface="Segoe UI"/>
                <a:cs typeface="Segoe UI"/>
              </a:rPr>
              <a:t> </a:t>
            </a:r>
            <a:r>
              <a:rPr sz="2400" dirty="0">
                <a:latin typeface="Segoe UI"/>
                <a:cs typeface="Segoe UI"/>
              </a:rPr>
              <a:t>sự</a:t>
            </a:r>
            <a:r>
              <a:rPr sz="2400" spc="195" dirty="0">
                <a:latin typeface="Segoe UI"/>
                <a:cs typeface="Segoe UI"/>
              </a:rPr>
              <a:t> </a:t>
            </a:r>
            <a:r>
              <a:rPr sz="2400" spc="-5" dirty="0">
                <a:latin typeface="Segoe UI"/>
                <a:cs typeface="Segoe UI"/>
              </a:rPr>
              <a:t>thay</a:t>
            </a:r>
            <a:r>
              <a:rPr sz="2400" spc="195" dirty="0">
                <a:latin typeface="Segoe UI"/>
                <a:cs typeface="Segoe UI"/>
              </a:rPr>
              <a:t> </a:t>
            </a:r>
            <a:r>
              <a:rPr sz="2400" dirty="0">
                <a:latin typeface="Segoe UI"/>
                <a:cs typeface="Segoe UI"/>
              </a:rPr>
              <a:t>đổi</a:t>
            </a:r>
            <a:r>
              <a:rPr sz="2400" spc="210" dirty="0">
                <a:latin typeface="Segoe UI"/>
                <a:cs typeface="Segoe UI"/>
              </a:rPr>
              <a:t> </a:t>
            </a:r>
            <a:r>
              <a:rPr sz="2400" dirty="0">
                <a:latin typeface="Segoe UI"/>
                <a:cs typeface="Segoe UI"/>
              </a:rPr>
              <a:t>các</a:t>
            </a:r>
            <a:r>
              <a:rPr sz="2400" spc="190" dirty="0">
                <a:latin typeface="Segoe UI"/>
                <a:cs typeface="Segoe UI"/>
              </a:rPr>
              <a:t> </a:t>
            </a:r>
            <a:r>
              <a:rPr sz="2400" dirty="0">
                <a:latin typeface="Segoe UI"/>
                <a:cs typeface="Segoe UI"/>
              </a:rPr>
              <a:t>model</a:t>
            </a:r>
            <a:r>
              <a:rPr sz="2400" spc="185" dirty="0">
                <a:latin typeface="Segoe UI"/>
                <a:cs typeface="Segoe UI"/>
              </a:rPr>
              <a:t> </a:t>
            </a:r>
            <a:r>
              <a:rPr sz="2400" spc="-10" dirty="0">
                <a:latin typeface="Segoe UI"/>
                <a:cs typeface="Segoe UI"/>
              </a:rPr>
              <a:t>trong</a:t>
            </a:r>
            <a:r>
              <a:rPr sz="2400" spc="195" dirty="0">
                <a:latin typeface="Segoe UI"/>
                <a:cs typeface="Segoe UI"/>
              </a:rPr>
              <a:t> </a:t>
            </a:r>
            <a:r>
              <a:rPr sz="2400" dirty="0">
                <a:latin typeface="Segoe UI"/>
                <a:cs typeface="Segoe UI"/>
              </a:rPr>
              <a:t>quá</a:t>
            </a:r>
            <a:r>
              <a:rPr sz="2400" spc="195" dirty="0">
                <a:latin typeface="Segoe UI"/>
                <a:cs typeface="Segoe UI"/>
              </a:rPr>
              <a:t> </a:t>
            </a:r>
            <a:r>
              <a:rPr sz="2400" dirty="0">
                <a:latin typeface="Segoe UI"/>
                <a:cs typeface="Segoe UI"/>
              </a:rPr>
              <a:t>trình</a:t>
            </a:r>
            <a:endParaRPr sz="2400">
              <a:latin typeface="Segoe UI"/>
              <a:cs typeface="Segoe UI"/>
            </a:endParaRPr>
          </a:p>
          <a:p>
            <a:pPr marL="243840">
              <a:lnSpc>
                <a:spcPct val="100000"/>
              </a:lnSpc>
            </a:pPr>
            <a:r>
              <a:rPr sz="2400" spc="-5" dirty="0">
                <a:latin typeface="Segoe UI"/>
                <a:cs typeface="Segoe UI"/>
              </a:rPr>
              <a:t>làm việc của</a:t>
            </a:r>
            <a:r>
              <a:rPr sz="2400" spc="50" dirty="0">
                <a:latin typeface="Segoe UI"/>
                <a:cs typeface="Segoe UI"/>
              </a:rPr>
              <a:t> </a:t>
            </a:r>
            <a:r>
              <a:rPr sz="2400" spc="-5" dirty="0">
                <a:latin typeface="Segoe UI"/>
                <a:cs typeface="Segoe UI"/>
              </a:rPr>
              <a:t>nhóm.</a:t>
            </a:r>
            <a:endParaRPr sz="240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pic>
        <p:nvPicPr>
          <p:cNvPr id="5" name="object 5"/>
          <p:cNvPicPr/>
          <p:nvPr/>
        </p:nvPicPr>
        <p:blipFill>
          <a:blip r:embed="rId2" cstate="print"/>
          <a:stretch>
            <a:fillRect/>
          </a:stretch>
        </p:blipFill>
        <p:spPr>
          <a:xfrm>
            <a:off x="4123685" y="4504685"/>
            <a:ext cx="3927238" cy="1190616"/>
          </a:xfrm>
          <a:prstGeom prst="rect">
            <a:avLst/>
          </a:prstGeom>
        </p:spPr>
      </p:pic>
    </p:spTree>
  </p:cSld>
  <p:clrMapOvr>
    <a:masterClrMapping/>
  </p:clrMapOvr>
  <p:transition spd="slow">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30397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70C0"/>
                </a:solidFill>
              </a:rPr>
              <a:t>Giới </a:t>
            </a:r>
            <a:r>
              <a:rPr sz="2400" spc="-5">
                <a:solidFill>
                  <a:srgbClr val="0070C0"/>
                </a:solidFill>
              </a:rPr>
              <a:t>thiệu</a:t>
            </a:r>
            <a:r>
              <a:rPr sz="2400">
                <a:solidFill>
                  <a:srgbClr val="0070C0"/>
                </a:solidFill>
              </a:rPr>
              <a:t> </a:t>
            </a:r>
            <a:r>
              <a:rPr lang="en-US" sz="2400" spc="-15" smtClean="0">
                <a:solidFill>
                  <a:srgbClr val="0070C0"/>
                </a:solidFill>
              </a:rPr>
              <a:t>iCloud</a:t>
            </a:r>
            <a:endParaRPr sz="2400"/>
          </a:p>
        </p:txBody>
      </p:sp>
      <p:sp>
        <p:nvSpPr>
          <p:cNvPr id="3" name="object 3"/>
          <p:cNvSpPr txBox="1"/>
          <p:nvPr/>
        </p:nvSpPr>
        <p:spPr>
          <a:xfrm>
            <a:off x="383524" y="939817"/>
            <a:ext cx="8071484" cy="2980303"/>
          </a:xfrm>
          <a:prstGeom prst="rect">
            <a:avLst/>
          </a:prstGeom>
        </p:spPr>
        <p:txBody>
          <a:bodyPr vert="horz" wrap="square" lIns="0" tIns="12700" rIns="0" bIns="0" rtlCol="0">
            <a:spAutoFit/>
          </a:bodyPr>
          <a:lstStyle/>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vi-VN" sz="2400" spc="-160" smtClean="0">
                <a:latin typeface="Segoe UI"/>
                <a:cs typeface="Segoe UI"/>
              </a:rPr>
              <a:t>iCloud là một dịch vụ lưu trữ và điện toán đám mây của Apple Inc. hoạt động từ 12/10/2011. </a:t>
            </a:r>
            <a:endParaRPr lang="en-US" sz="2400" spc="-160">
              <a:latin typeface="Segoe UI"/>
              <a:cs typeface="Segoe UI"/>
            </a:endParaRPr>
          </a:p>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vi-VN" sz="2400" smtClean="0">
                <a:latin typeface="Segoe UI"/>
                <a:cs typeface="Segoe UI"/>
              </a:rPr>
              <a:t>Dịch vụ này cung cấp cho người sử dụng các công cụ lưu trữ dữ liệu như văn bản, hình ảnh, và âm nhạc trên các máy chủ từ xa để tải về cho các thiết bị iOS, Macintosh hoặc Windows, để chia sẻ và gửi dữ liệu cho người dùng khác, và để quản lý các thiết bị Apple của họ nếu bị mất hoặc bị đánh cắp.</a:t>
            </a:r>
            <a:endParaRPr lang="en-US" sz="2400" smtClean="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pic>
        <p:nvPicPr>
          <p:cNvPr id="7" name="Picture 6"/>
          <p:cNvPicPr>
            <a:picLocks noChangeAspect="1"/>
          </p:cNvPicPr>
          <p:nvPr/>
        </p:nvPicPr>
        <p:blipFill>
          <a:blip r:embed="rId2"/>
          <a:stretch>
            <a:fillRect/>
          </a:stretch>
        </p:blipFill>
        <p:spPr>
          <a:xfrm>
            <a:off x="6743700" y="4499180"/>
            <a:ext cx="2400300" cy="2390775"/>
          </a:xfrm>
          <a:prstGeom prst="rect">
            <a:avLst/>
          </a:prstGeom>
        </p:spPr>
      </p:pic>
    </p:spTree>
    <p:extLst>
      <p:ext uri="{BB962C8B-B14F-4D97-AF65-F5344CB8AC3E}">
        <p14:creationId xmlns:p14="http://schemas.microsoft.com/office/powerpoint/2010/main" val="2808580220"/>
      </p:ext>
    </p:extLst>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85800" y="1209039"/>
            <a:ext cx="8458200" cy="5648960"/>
            <a:chOff x="685800" y="1209039"/>
            <a:chExt cx="8458200" cy="5648960"/>
          </a:xfrm>
        </p:grpSpPr>
        <p:sp>
          <p:nvSpPr>
            <p:cNvPr id="3" name="object 3"/>
            <p:cNvSpPr/>
            <p:nvPr/>
          </p:nvSpPr>
          <p:spPr>
            <a:xfrm>
              <a:off x="685800" y="1557019"/>
              <a:ext cx="8458200" cy="4615180"/>
            </a:xfrm>
            <a:custGeom>
              <a:avLst/>
              <a:gdLst/>
              <a:ahLst/>
              <a:cxnLst/>
              <a:rect l="l" t="t" r="r" b="b"/>
              <a:pathLst>
                <a:path w="8458200" h="4615180">
                  <a:moveTo>
                    <a:pt x="8458200" y="0"/>
                  </a:moveTo>
                  <a:lnTo>
                    <a:pt x="0" y="0"/>
                  </a:lnTo>
                  <a:lnTo>
                    <a:pt x="0" y="4615180"/>
                  </a:lnTo>
                  <a:lnTo>
                    <a:pt x="8458200" y="4615180"/>
                  </a:lnTo>
                  <a:lnTo>
                    <a:pt x="8458200" y="0"/>
                  </a:lnTo>
                  <a:close/>
                </a:path>
              </a:pathLst>
            </a:custGeom>
            <a:solidFill>
              <a:srgbClr val="DADADA"/>
            </a:solidFill>
          </p:spPr>
          <p:txBody>
            <a:bodyPr wrap="square" lIns="0" tIns="0" rIns="0" bIns="0" rtlCol="0"/>
            <a:lstStyle/>
            <a:p>
              <a:endParaRPr/>
            </a:p>
          </p:txBody>
        </p:sp>
        <p:sp>
          <p:nvSpPr>
            <p:cNvPr id="4" name="object 4"/>
            <p:cNvSpPr/>
            <p:nvPr/>
          </p:nvSpPr>
          <p:spPr>
            <a:xfrm>
              <a:off x="685800" y="1209039"/>
              <a:ext cx="3276600" cy="695960"/>
            </a:xfrm>
            <a:custGeom>
              <a:avLst/>
              <a:gdLst/>
              <a:ahLst/>
              <a:cxnLst/>
              <a:rect l="l" t="t" r="r" b="b"/>
              <a:pathLst>
                <a:path w="3276600" h="695960">
                  <a:moveTo>
                    <a:pt x="2928620" y="0"/>
                  </a:moveTo>
                  <a:lnTo>
                    <a:pt x="0" y="0"/>
                  </a:lnTo>
                  <a:lnTo>
                    <a:pt x="0" y="695960"/>
                  </a:lnTo>
                  <a:lnTo>
                    <a:pt x="2928620" y="695960"/>
                  </a:lnTo>
                  <a:lnTo>
                    <a:pt x="3276600" y="347980"/>
                  </a:lnTo>
                  <a:lnTo>
                    <a:pt x="2928620" y="0"/>
                  </a:lnTo>
                  <a:close/>
                </a:path>
              </a:pathLst>
            </a:custGeom>
            <a:solidFill>
              <a:srgbClr val="FF6400"/>
            </a:solidFill>
          </p:spPr>
          <p:txBody>
            <a:bodyPr wrap="square" lIns="0" tIns="0" rIns="0" bIns="0" rtlCol="0"/>
            <a:lstStyle/>
            <a:p>
              <a:endParaRPr/>
            </a:p>
          </p:txBody>
        </p:sp>
        <p:pic>
          <p:nvPicPr>
            <p:cNvPr id="5" name="object 5"/>
            <p:cNvPicPr/>
            <p:nvPr/>
          </p:nvPicPr>
          <p:blipFill>
            <a:blip r:embed="rId2" cstate="print"/>
            <a:stretch>
              <a:fillRect/>
            </a:stretch>
          </p:blipFill>
          <p:spPr>
            <a:xfrm>
              <a:off x="5404659" y="3431077"/>
              <a:ext cx="3665185" cy="3426922"/>
            </a:xfrm>
            <a:prstGeom prst="rect">
              <a:avLst/>
            </a:prstGeom>
          </p:spPr>
        </p:pic>
      </p:grpSp>
      <p:sp>
        <p:nvSpPr>
          <p:cNvPr id="6" name="object 6"/>
          <p:cNvSpPr txBox="1">
            <a:spLocks noGrp="1"/>
          </p:cNvSpPr>
          <p:nvPr>
            <p:ph type="title"/>
          </p:nvPr>
        </p:nvSpPr>
        <p:spPr>
          <a:xfrm>
            <a:off x="993124" y="1388367"/>
            <a:ext cx="210883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Tahoma"/>
                <a:cs typeface="Tahoma"/>
              </a:rPr>
              <a:t>Mục </a:t>
            </a:r>
            <a:r>
              <a:rPr sz="2000" spc="-5" dirty="0">
                <a:solidFill>
                  <a:srgbClr val="FFFFFF"/>
                </a:solidFill>
                <a:latin typeface="Tahoma"/>
                <a:cs typeface="Tahoma"/>
              </a:rPr>
              <a:t>tiêu </a:t>
            </a:r>
            <a:r>
              <a:rPr sz="2000" dirty="0">
                <a:solidFill>
                  <a:srgbClr val="FFFFFF"/>
                </a:solidFill>
                <a:latin typeface="Tahoma"/>
                <a:cs typeface="Tahoma"/>
              </a:rPr>
              <a:t>bài</a:t>
            </a:r>
            <a:r>
              <a:rPr sz="2000" spc="-114" dirty="0">
                <a:solidFill>
                  <a:srgbClr val="FFFFFF"/>
                </a:solidFill>
                <a:latin typeface="Tahoma"/>
                <a:cs typeface="Tahoma"/>
              </a:rPr>
              <a:t> </a:t>
            </a:r>
            <a:r>
              <a:rPr sz="2000" dirty="0">
                <a:solidFill>
                  <a:srgbClr val="FFFFFF"/>
                </a:solidFill>
                <a:latin typeface="Tahoma"/>
                <a:cs typeface="Tahoma"/>
              </a:rPr>
              <a:t>học</a:t>
            </a:r>
            <a:endParaRPr sz="2000">
              <a:latin typeface="Tahoma"/>
              <a:cs typeface="Tahoma"/>
            </a:endParaRPr>
          </a:p>
        </p:txBody>
      </p:sp>
      <p:sp>
        <p:nvSpPr>
          <p:cNvPr id="7" name="object 7"/>
          <p:cNvSpPr txBox="1"/>
          <p:nvPr/>
        </p:nvSpPr>
        <p:spPr>
          <a:xfrm>
            <a:off x="993124" y="2158979"/>
            <a:ext cx="5461000" cy="2536592"/>
          </a:xfrm>
          <a:prstGeom prst="rect">
            <a:avLst/>
          </a:prstGeom>
        </p:spPr>
        <p:txBody>
          <a:bodyPr vert="horz" wrap="square" lIns="0" tIns="12700" rIns="0" bIns="0" rtlCol="0">
            <a:spAutoFit/>
          </a:bodyPr>
          <a:lstStyle/>
          <a:p>
            <a:pPr marL="12700">
              <a:lnSpc>
                <a:spcPct val="100000"/>
              </a:lnSpc>
              <a:spcBef>
                <a:spcPts val="100"/>
              </a:spcBef>
            </a:pPr>
            <a:r>
              <a:rPr sz="2400" spc="-5" dirty="0">
                <a:latin typeface="Segoe UI"/>
                <a:cs typeface="Segoe UI"/>
              </a:rPr>
              <a:t>Tổng quan </a:t>
            </a:r>
            <a:r>
              <a:rPr sz="2400" dirty="0">
                <a:latin typeface="Segoe UI"/>
                <a:cs typeface="Segoe UI"/>
              </a:rPr>
              <a:t>về </a:t>
            </a:r>
            <a:r>
              <a:rPr sz="2400" spc="-5" dirty="0">
                <a:latin typeface="Segoe UI"/>
                <a:cs typeface="Segoe UI"/>
              </a:rPr>
              <a:t>lưu </a:t>
            </a:r>
            <a:r>
              <a:rPr sz="2400" dirty="0">
                <a:latin typeface="Segoe UI"/>
                <a:cs typeface="Segoe UI"/>
              </a:rPr>
              <a:t>trữ </a:t>
            </a:r>
            <a:r>
              <a:rPr sz="2400" spc="-10" dirty="0">
                <a:latin typeface="Segoe UI"/>
                <a:cs typeface="Segoe UI"/>
              </a:rPr>
              <a:t>trên</a:t>
            </a:r>
            <a:r>
              <a:rPr sz="2400" spc="25" dirty="0">
                <a:latin typeface="Segoe UI"/>
                <a:cs typeface="Segoe UI"/>
              </a:rPr>
              <a:t> </a:t>
            </a:r>
            <a:r>
              <a:rPr sz="2400" spc="-5" dirty="0">
                <a:latin typeface="Segoe UI"/>
                <a:cs typeface="Segoe UI"/>
              </a:rPr>
              <a:t>Cloud</a:t>
            </a:r>
            <a:endParaRPr sz="2400">
              <a:latin typeface="Segoe UI"/>
              <a:cs typeface="Segoe UI"/>
            </a:endParaRPr>
          </a:p>
          <a:p>
            <a:pPr marL="12700">
              <a:lnSpc>
                <a:spcPct val="100000"/>
              </a:lnSpc>
            </a:pPr>
            <a:r>
              <a:rPr sz="2400" spc="-10" dirty="0">
                <a:latin typeface="Segoe UI"/>
                <a:cs typeface="Segoe UI"/>
              </a:rPr>
              <a:t>Giới </a:t>
            </a:r>
            <a:r>
              <a:rPr sz="2400" spc="-5" dirty="0">
                <a:latin typeface="Segoe UI"/>
                <a:cs typeface="Segoe UI"/>
              </a:rPr>
              <a:t>thiệu các dịch </a:t>
            </a:r>
            <a:r>
              <a:rPr sz="2400" dirty="0">
                <a:latin typeface="Segoe UI"/>
                <a:cs typeface="Segoe UI"/>
              </a:rPr>
              <a:t>vụ </a:t>
            </a:r>
            <a:r>
              <a:rPr sz="2400" spc="-5" dirty="0">
                <a:latin typeface="Segoe UI"/>
                <a:cs typeface="Segoe UI"/>
              </a:rPr>
              <a:t>lưu </a:t>
            </a:r>
            <a:r>
              <a:rPr sz="2400" dirty="0">
                <a:latin typeface="Segoe UI"/>
                <a:cs typeface="Segoe UI"/>
              </a:rPr>
              <a:t>trữ </a:t>
            </a:r>
            <a:r>
              <a:rPr sz="2400" spc="-10" dirty="0">
                <a:latin typeface="Segoe UI"/>
                <a:cs typeface="Segoe UI"/>
              </a:rPr>
              <a:t>trên</a:t>
            </a:r>
            <a:r>
              <a:rPr sz="2400" spc="100" dirty="0">
                <a:latin typeface="Segoe UI"/>
                <a:cs typeface="Segoe UI"/>
              </a:rPr>
              <a:t> </a:t>
            </a:r>
            <a:r>
              <a:rPr sz="2400" spc="-5" dirty="0">
                <a:latin typeface="Segoe UI"/>
                <a:cs typeface="Segoe UI"/>
              </a:rPr>
              <a:t>Cloud:</a:t>
            </a:r>
            <a:endParaRPr sz="2400">
              <a:latin typeface="Segoe UI"/>
              <a:cs typeface="Segoe UI"/>
            </a:endParaRPr>
          </a:p>
          <a:p>
            <a:pPr marL="408940" indent="-335280">
              <a:lnSpc>
                <a:spcPct val="100000"/>
              </a:lnSpc>
              <a:spcBef>
                <a:spcPts val="575"/>
              </a:spcBef>
              <a:buClr>
                <a:srgbClr val="0C5AA6"/>
              </a:buClr>
              <a:buFont typeface="Arial"/>
              <a:buChar char="•"/>
              <a:tabLst>
                <a:tab pos="408305" algn="l"/>
                <a:tab pos="408940" algn="l"/>
              </a:tabLst>
            </a:pPr>
            <a:r>
              <a:rPr sz="2400" spc="-5" dirty="0">
                <a:latin typeface="Segoe UI"/>
                <a:cs typeface="Segoe UI"/>
              </a:rPr>
              <a:t>Amazon Simple </a:t>
            </a:r>
            <a:r>
              <a:rPr sz="2400" spc="-15" dirty="0">
                <a:latin typeface="Segoe UI"/>
                <a:cs typeface="Segoe UI"/>
              </a:rPr>
              <a:t>Storage </a:t>
            </a:r>
            <a:r>
              <a:rPr sz="2400" spc="10" dirty="0">
                <a:latin typeface="Segoe UI"/>
                <a:cs typeface="Segoe UI"/>
              </a:rPr>
              <a:t>Service</a:t>
            </a:r>
            <a:r>
              <a:rPr sz="2400" spc="30" dirty="0">
                <a:latin typeface="Segoe UI"/>
                <a:cs typeface="Segoe UI"/>
              </a:rPr>
              <a:t> </a:t>
            </a:r>
            <a:r>
              <a:rPr sz="2400" spc="-5" dirty="0">
                <a:latin typeface="Segoe UI"/>
                <a:cs typeface="Segoe UI"/>
              </a:rPr>
              <a:t>(S3)</a:t>
            </a:r>
            <a:endParaRPr sz="2400">
              <a:latin typeface="Segoe UI"/>
              <a:cs typeface="Segoe UI"/>
            </a:endParaRPr>
          </a:p>
          <a:p>
            <a:pPr marL="408940" indent="-335280">
              <a:lnSpc>
                <a:spcPct val="100000"/>
              </a:lnSpc>
              <a:spcBef>
                <a:spcPts val="575"/>
              </a:spcBef>
              <a:buClr>
                <a:srgbClr val="0C5AA6"/>
              </a:buClr>
              <a:buFont typeface="Arial"/>
              <a:buChar char="•"/>
              <a:tabLst>
                <a:tab pos="408305" algn="l"/>
                <a:tab pos="408940" algn="l"/>
              </a:tabLst>
            </a:pPr>
            <a:r>
              <a:rPr sz="2400" spc="-5" smtClean="0">
                <a:latin typeface="Segoe UI"/>
                <a:cs typeface="Segoe UI"/>
              </a:rPr>
              <a:t>Google </a:t>
            </a:r>
            <a:r>
              <a:rPr sz="2400" spc="-5">
                <a:latin typeface="Segoe UI"/>
                <a:cs typeface="Segoe UI"/>
              </a:rPr>
              <a:t>Bigtable</a:t>
            </a:r>
            <a:r>
              <a:rPr sz="2400" spc="30">
                <a:latin typeface="Segoe UI"/>
                <a:cs typeface="Segoe UI"/>
              </a:rPr>
              <a:t> </a:t>
            </a:r>
            <a:r>
              <a:rPr sz="2400" spc="-10" smtClean="0">
                <a:latin typeface="Segoe UI"/>
                <a:cs typeface="Segoe UI"/>
              </a:rPr>
              <a:t>Datastore</a:t>
            </a:r>
            <a:endParaRPr lang="en-US" sz="2400" spc="-10" smtClean="0">
              <a:latin typeface="Segoe UI"/>
              <a:cs typeface="Segoe UI"/>
            </a:endParaRPr>
          </a:p>
          <a:p>
            <a:pPr marL="408940" indent="-335280">
              <a:lnSpc>
                <a:spcPct val="100000"/>
              </a:lnSpc>
              <a:spcBef>
                <a:spcPts val="575"/>
              </a:spcBef>
              <a:buClr>
                <a:srgbClr val="0C5AA6"/>
              </a:buClr>
              <a:buFont typeface="Arial"/>
              <a:buChar char="•"/>
              <a:tabLst>
                <a:tab pos="408305" algn="l"/>
                <a:tab pos="408940" algn="l"/>
              </a:tabLst>
            </a:pPr>
            <a:r>
              <a:rPr lang="en-US" sz="2400" smtClean="0">
                <a:latin typeface="Segoe UI"/>
                <a:cs typeface="Segoe UI"/>
              </a:rPr>
              <a:t>iCloud</a:t>
            </a:r>
          </a:p>
          <a:p>
            <a:pPr marL="408940" indent="-335280">
              <a:lnSpc>
                <a:spcPct val="100000"/>
              </a:lnSpc>
              <a:spcBef>
                <a:spcPts val="575"/>
              </a:spcBef>
              <a:buClr>
                <a:srgbClr val="0C5AA6"/>
              </a:buClr>
              <a:buFont typeface="Arial"/>
              <a:buChar char="•"/>
              <a:tabLst>
                <a:tab pos="408305" algn="l"/>
                <a:tab pos="408940" algn="l"/>
              </a:tabLst>
            </a:pPr>
            <a:r>
              <a:rPr lang="en-US" sz="2400" smtClean="0">
                <a:latin typeface="Segoe UI"/>
                <a:cs typeface="Segoe UI"/>
              </a:rPr>
              <a:t>OneDrive</a:t>
            </a:r>
            <a:endParaRPr sz="2400">
              <a:latin typeface="Segoe UI"/>
              <a:cs typeface="Segoe UI"/>
            </a:endParaRPr>
          </a:p>
        </p:txBody>
      </p:sp>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30397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70C0"/>
                </a:solidFill>
              </a:rPr>
              <a:t>Giới </a:t>
            </a:r>
            <a:r>
              <a:rPr sz="2400" spc="-5">
                <a:solidFill>
                  <a:srgbClr val="0070C0"/>
                </a:solidFill>
              </a:rPr>
              <a:t>thiệu</a:t>
            </a:r>
            <a:r>
              <a:rPr sz="2400">
                <a:solidFill>
                  <a:srgbClr val="0070C0"/>
                </a:solidFill>
              </a:rPr>
              <a:t> </a:t>
            </a:r>
            <a:r>
              <a:rPr lang="en-US" sz="2400" spc="-15" smtClean="0">
                <a:solidFill>
                  <a:srgbClr val="0070C0"/>
                </a:solidFill>
              </a:rPr>
              <a:t>iCloud</a:t>
            </a:r>
            <a:endParaRPr sz="2400"/>
          </a:p>
        </p:txBody>
      </p:sp>
      <p:sp>
        <p:nvSpPr>
          <p:cNvPr id="3" name="object 3"/>
          <p:cNvSpPr txBox="1"/>
          <p:nvPr/>
        </p:nvSpPr>
        <p:spPr>
          <a:xfrm>
            <a:off x="383524" y="939817"/>
            <a:ext cx="8071484" cy="2610971"/>
          </a:xfrm>
          <a:prstGeom prst="rect">
            <a:avLst/>
          </a:prstGeom>
        </p:spPr>
        <p:txBody>
          <a:bodyPr vert="horz" wrap="square" lIns="0" tIns="12700" rIns="0" bIns="0" rtlCol="0">
            <a:spAutoFit/>
          </a:bodyPr>
          <a:lstStyle/>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vi-VN" sz="2400" spc="-160" smtClean="0">
                <a:latin typeface="Segoe UI"/>
                <a:cs typeface="Segoe UI"/>
              </a:rPr>
              <a:t>Dịch vụ này cũng cung cấp các phương tiện để sao lưu không dây các thiết bị iOS trực tiếp đến iCloud, thay vì phụ thuộc vào các bản sao lưu thủ công thông qua một máy tính Mac hay Windows sử dụng iTunes. </a:t>
            </a:r>
            <a:endParaRPr lang="en-US" sz="2400" spc="-160" smtClean="0">
              <a:latin typeface="Segoe UI"/>
              <a:cs typeface="Segoe UI"/>
            </a:endParaRPr>
          </a:p>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en-US" sz="2400" spc="-160" smtClean="0">
                <a:latin typeface="Segoe UI"/>
                <a:cs typeface="Segoe UI"/>
              </a:rPr>
              <a:t>N</a:t>
            </a:r>
            <a:r>
              <a:rPr lang="vi-VN" sz="2400" spc="-160" smtClean="0">
                <a:latin typeface="Segoe UI"/>
                <a:cs typeface="Segoe UI"/>
              </a:rPr>
              <a:t>gười sử dụng dịch vụ cũng có thể chia sẻ hình ảnh, âm nhạc, và các trò chơi ngay lập tức bằng cách liên kết các tài khoản thông qua AirDrop  không dây</a:t>
            </a:r>
            <a:endParaRPr lang="en-US" sz="2400" smtClean="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pic>
        <p:nvPicPr>
          <p:cNvPr id="7" name="Picture 6"/>
          <p:cNvPicPr>
            <a:picLocks noChangeAspect="1"/>
          </p:cNvPicPr>
          <p:nvPr/>
        </p:nvPicPr>
        <p:blipFill>
          <a:blip r:embed="rId2"/>
          <a:stretch>
            <a:fillRect/>
          </a:stretch>
        </p:blipFill>
        <p:spPr>
          <a:xfrm>
            <a:off x="6743700" y="4499180"/>
            <a:ext cx="2400300" cy="2390775"/>
          </a:xfrm>
          <a:prstGeom prst="rect">
            <a:avLst/>
          </a:prstGeom>
        </p:spPr>
      </p:pic>
    </p:spTree>
    <p:extLst>
      <p:ext uri="{BB962C8B-B14F-4D97-AF65-F5344CB8AC3E}">
        <p14:creationId xmlns:p14="http://schemas.microsoft.com/office/powerpoint/2010/main" val="931411396"/>
      </p:ext>
    </p:extLst>
  </p:cSld>
  <p:clrMapOvr>
    <a:masterClrMapping/>
  </p:clrMapOvr>
  <p:transition spd="slow">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30397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70C0"/>
                </a:solidFill>
              </a:rPr>
              <a:t>Giới </a:t>
            </a:r>
            <a:r>
              <a:rPr sz="2400" spc="-5">
                <a:solidFill>
                  <a:srgbClr val="0070C0"/>
                </a:solidFill>
              </a:rPr>
              <a:t>thiệu</a:t>
            </a:r>
            <a:r>
              <a:rPr sz="2400">
                <a:solidFill>
                  <a:srgbClr val="0070C0"/>
                </a:solidFill>
              </a:rPr>
              <a:t> </a:t>
            </a:r>
            <a:r>
              <a:rPr lang="en-US" sz="2400" spc="-15" smtClean="0">
                <a:solidFill>
                  <a:srgbClr val="0070C0"/>
                </a:solidFill>
              </a:rPr>
              <a:t>oneDrive</a:t>
            </a:r>
            <a:endParaRPr sz="2400"/>
          </a:p>
        </p:txBody>
      </p:sp>
      <p:sp>
        <p:nvSpPr>
          <p:cNvPr id="3" name="object 3"/>
          <p:cNvSpPr txBox="1"/>
          <p:nvPr/>
        </p:nvSpPr>
        <p:spPr>
          <a:xfrm>
            <a:off x="383524" y="939817"/>
            <a:ext cx="8071484" cy="3349635"/>
          </a:xfrm>
          <a:prstGeom prst="rect">
            <a:avLst/>
          </a:prstGeom>
        </p:spPr>
        <p:txBody>
          <a:bodyPr vert="horz" wrap="square" lIns="0" tIns="12700" rIns="0" bIns="0" rtlCol="0">
            <a:spAutoFit/>
          </a:bodyPr>
          <a:lstStyle/>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vi-VN" sz="2400" spc="-160" smtClean="0">
                <a:latin typeface="Segoe UI"/>
                <a:cs typeface="Segoe UI"/>
              </a:rPr>
              <a:t>OneDrive (trước đây là SkyDrive, Windows Live SkyDrive và Windows Live Folders) là một đám mây lưu trữ, dịch vụ lưu trữ tập tin cho phép người dùng đồng bộ dữ liệu hoặc truy cập chúng từ trình duyệt web hoặc điện thoại. Người dùng có thể chia sẻ tập tin công cộng hoặc với danh bạ của họ, chia sẻ tập tin công cộng không yêu cầu truy cập tài khoản Microsoft. Nó là một phần của dịch vụ trực tuyến trước đây là Windows Live.</a:t>
            </a:r>
            <a:endParaRPr lang="en-US" sz="2400" spc="-160" smtClean="0">
              <a:latin typeface="Segoe UI"/>
              <a:cs typeface="Segoe UI"/>
            </a:endParaRPr>
          </a:p>
          <a:p>
            <a:pPr marL="243840" marR="5080" indent="-231775">
              <a:lnSpc>
                <a:spcPct val="100000"/>
              </a:lnSpc>
              <a:spcBef>
                <a:spcPts val="100"/>
              </a:spcBef>
              <a:buClr>
                <a:srgbClr val="0C5AA6"/>
              </a:buClr>
              <a:buFont typeface="Wingdings"/>
              <a:buChar char=""/>
              <a:tabLst>
                <a:tab pos="244475" algn="l"/>
                <a:tab pos="1701164" algn="l"/>
                <a:tab pos="2092325" algn="l"/>
                <a:tab pos="2798445" algn="l"/>
                <a:tab pos="3634740" algn="l"/>
                <a:tab pos="4110354" algn="l"/>
                <a:tab pos="4766945" algn="l"/>
                <a:tab pos="5620385" algn="l"/>
                <a:tab pos="6393180" algn="l"/>
                <a:tab pos="6931025" algn="l"/>
                <a:tab pos="7774305" algn="l"/>
              </a:tabLst>
            </a:pPr>
            <a:r>
              <a:rPr lang="vi-VN" sz="2400" smtClean="0">
                <a:latin typeface="Segoe UI"/>
                <a:cs typeface="Segoe UI"/>
              </a:rPr>
              <a:t>Ngoài lưu trữ đám mây cá nhân, Microsoft cung cấp quản lý dữ liệu cho doanh nghiệp như OneDrive for Business</a:t>
            </a:r>
            <a:endParaRPr lang="en-US" sz="2400" smtClean="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pic>
        <p:nvPicPr>
          <p:cNvPr id="2050" name="Picture 2" descr="OneDrive là gì? Giải pháp chia sẻ dữ liệu nội bộ doanh nghiệp - Trung tâm  hỗ trợ kỹ thuật | MATBAO.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4391250"/>
            <a:ext cx="4385332" cy="24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76966"/>
      </p:ext>
    </p:extLst>
  </p:cSld>
  <p:clrMapOvr>
    <a:masterClrMapping/>
  </p:clrMapOvr>
  <p:transition spd="slow">
    <p:dissolv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85800" y="1209039"/>
            <a:ext cx="8458200" cy="5648960"/>
            <a:chOff x="685800" y="1209039"/>
            <a:chExt cx="8458200" cy="5648960"/>
          </a:xfrm>
        </p:grpSpPr>
        <p:sp>
          <p:nvSpPr>
            <p:cNvPr id="3" name="object 3"/>
            <p:cNvSpPr/>
            <p:nvPr/>
          </p:nvSpPr>
          <p:spPr>
            <a:xfrm>
              <a:off x="685800" y="1557019"/>
              <a:ext cx="8458200" cy="4615180"/>
            </a:xfrm>
            <a:custGeom>
              <a:avLst/>
              <a:gdLst/>
              <a:ahLst/>
              <a:cxnLst/>
              <a:rect l="l" t="t" r="r" b="b"/>
              <a:pathLst>
                <a:path w="8458200" h="4615180">
                  <a:moveTo>
                    <a:pt x="8458200" y="0"/>
                  </a:moveTo>
                  <a:lnTo>
                    <a:pt x="0" y="0"/>
                  </a:lnTo>
                  <a:lnTo>
                    <a:pt x="0" y="4615180"/>
                  </a:lnTo>
                  <a:lnTo>
                    <a:pt x="8458200" y="4615180"/>
                  </a:lnTo>
                  <a:lnTo>
                    <a:pt x="8458200" y="0"/>
                  </a:lnTo>
                  <a:close/>
                </a:path>
              </a:pathLst>
            </a:custGeom>
            <a:solidFill>
              <a:srgbClr val="DADADA"/>
            </a:solidFill>
          </p:spPr>
          <p:txBody>
            <a:bodyPr wrap="square" lIns="0" tIns="0" rIns="0" bIns="0" rtlCol="0"/>
            <a:lstStyle/>
            <a:p>
              <a:endParaRPr/>
            </a:p>
          </p:txBody>
        </p:sp>
        <p:sp>
          <p:nvSpPr>
            <p:cNvPr id="4" name="object 4"/>
            <p:cNvSpPr/>
            <p:nvPr/>
          </p:nvSpPr>
          <p:spPr>
            <a:xfrm>
              <a:off x="685800" y="1209039"/>
              <a:ext cx="3276600" cy="695960"/>
            </a:xfrm>
            <a:custGeom>
              <a:avLst/>
              <a:gdLst/>
              <a:ahLst/>
              <a:cxnLst/>
              <a:rect l="l" t="t" r="r" b="b"/>
              <a:pathLst>
                <a:path w="3276600" h="695960">
                  <a:moveTo>
                    <a:pt x="2928620" y="0"/>
                  </a:moveTo>
                  <a:lnTo>
                    <a:pt x="0" y="0"/>
                  </a:lnTo>
                  <a:lnTo>
                    <a:pt x="0" y="695960"/>
                  </a:lnTo>
                  <a:lnTo>
                    <a:pt x="2928620" y="695960"/>
                  </a:lnTo>
                  <a:lnTo>
                    <a:pt x="3276600" y="347980"/>
                  </a:lnTo>
                  <a:lnTo>
                    <a:pt x="2928620" y="0"/>
                  </a:lnTo>
                  <a:close/>
                </a:path>
              </a:pathLst>
            </a:custGeom>
            <a:solidFill>
              <a:srgbClr val="FF6400"/>
            </a:solidFill>
          </p:spPr>
          <p:txBody>
            <a:bodyPr wrap="square" lIns="0" tIns="0" rIns="0" bIns="0" rtlCol="0"/>
            <a:lstStyle/>
            <a:p>
              <a:endParaRPr/>
            </a:p>
          </p:txBody>
        </p:sp>
        <p:pic>
          <p:nvPicPr>
            <p:cNvPr id="5" name="object 5"/>
            <p:cNvPicPr/>
            <p:nvPr/>
          </p:nvPicPr>
          <p:blipFill>
            <a:blip r:embed="rId2" cstate="print"/>
            <a:stretch>
              <a:fillRect/>
            </a:stretch>
          </p:blipFill>
          <p:spPr>
            <a:xfrm>
              <a:off x="5404659" y="3431077"/>
              <a:ext cx="3665185" cy="3426922"/>
            </a:xfrm>
            <a:prstGeom prst="rect">
              <a:avLst/>
            </a:prstGeom>
          </p:spPr>
        </p:pic>
      </p:grpSp>
      <p:sp>
        <p:nvSpPr>
          <p:cNvPr id="6" name="object 6"/>
          <p:cNvSpPr txBox="1">
            <a:spLocks noGrp="1"/>
          </p:cNvSpPr>
          <p:nvPr>
            <p:ph type="title"/>
          </p:nvPr>
        </p:nvSpPr>
        <p:spPr>
          <a:xfrm>
            <a:off x="856490" y="1357887"/>
            <a:ext cx="255714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FFFF"/>
                </a:solidFill>
                <a:latin typeface="Tahoma"/>
                <a:cs typeface="Tahoma"/>
              </a:rPr>
              <a:t>Tổng </a:t>
            </a:r>
            <a:r>
              <a:rPr sz="2400" dirty="0">
                <a:solidFill>
                  <a:srgbClr val="FFFFFF"/>
                </a:solidFill>
                <a:latin typeface="Tahoma"/>
                <a:cs typeface="Tahoma"/>
              </a:rPr>
              <a:t>kết </a:t>
            </a:r>
            <a:r>
              <a:rPr sz="2400" spc="-5" dirty="0">
                <a:solidFill>
                  <a:srgbClr val="FFFFFF"/>
                </a:solidFill>
                <a:latin typeface="Tahoma"/>
                <a:cs typeface="Tahoma"/>
              </a:rPr>
              <a:t>bài</a:t>
            </a:r>
            <a:r>
              <a:rPr sz="2400" spc="-55" dirty="0">
                <a:solidFill>
                  <a:srgbClr val="FFFFFF"/>
                </a:solidFill>
                <a:latin typeface="Tahoma"/>
                <a:cs typeface="Tahoma"/>
              </a:rPr>
              <a:t> </a:t>
            </a:r>
            <a:r>
              <a:rPr sz="2400" spc="-10" dirty="0">
                <a:solidFill>
                  <a:srgbClr val="FFFFFF"/>
                </a:solidFill>
                <a:latin typeface="Tahoma"/>
                <a:cs typeface="Tahoma"/>
              </a:rPr>
              <a:t>học</a:t>
            </a:r>
            <a:endParaRPr sz="2400">
              <a:latin typeface="Tahoma"/>
              <a:cs typeface="Tahoma"/>
            </a:endParaRPr>
          </a:p>
        </p:txBody>
      </p:sp>
      <p:sp>
        <p:nvSpPr>
          <p:cNvPr id="7" name="object 7"/>
          <p:cNvSpPr txBox="1"/>
          <p:nvPr/>
        </p:nvSpPr>
        <p:spPr>
          <a:xfrm>
            <a:off x="981088" y="2140703"/>
            <a:ext cx="5073650" cy="1869101"/>
          </a:xfrm>
          <a:prstGeom prst="rect">
            <a:avLst/>
          </a:prstGeom>
        </p:spPr>
        <p:txBody>
          <a:bodyPr vert="horz" wrap="square" lIns="0" tIns="73025" rIns="0" bIns="0" rtlCol="0">
            <a:spAutoFit/>
          </a:bodyPr>
          <a:lstStyle/>
          <a:p>
            <a:pPr marL="13970">
              <a:lnSpc>
                <a:spcPct val="100000"/>
              </a:lnSpc>
              <a:spcBef>
                <a:spcPts val="575"/>
              </a:spcBef>
            </a:pPr>
            <a:r>
              <a:rPr sz="2000" dirty="0">
                <a:latin typeface="Segoe UI"/>
                <a:cs typeface="Segoe UI"/>
              </a:rPr>
              <a:t>SV cần </a:t>
            </a:r>
            <a:r>
              <a:rPr sz="2000" spc="-5" dirty="0">
                <a:latin typeface="Segoe UI"/>
                <a:cs typeface="Segoe UI"/>
              </a:rPr>
              <a:t>hiểu </a:t>
            </a:r>
            <a:r>
              <a:rPr sz="2000" spc="-15" dirty="0">
                <a:latin typeface="Segoe UI"/>
                <a:cs typeface="Segoe UI"/>
              </a:rPr>
              <a:t>rõ </a:t>
            </a:r>
            <a:r>
              <a:rPr sz="2000" dirty="0">
                <a:latin typeface="Segoe UI"/>
                <a:cs typeface="Segoe UI"/>
              </a:rPr>
              <a:t>các </a:t>
            </a:r>
            <a:r>
              <a:rPr sz="2000" spc="-5" dirty="0">
                <a:latin typeface="Segoe UI"/>
                <a:cs typeface="Segoe UI"/>
              </a:rPr>
              <a:t>dịch </a:t>
            </a:r>
            <a:r>
              <a:rPr sz="2000" dirty="0">
                <a:latin typeface="Segoe UI"/>
                <a:cs typeface="Segoe UI"/>
              </a:rPr>
              <a:t>vụ </a:t>
            </a:r>
            <a:r>
              <a:rPr sz="2000" spc="-5" dirty="0">
                <a:latin typeface="Segoe UI"/>
                <a:cs typeface="Segoe UI"/>
              </a:rPr>
              <a:t>lưu </a:t>
            </a:r>
            <a:r>
              <a:rPr sz="2000" dirty="0">
                <a:latin typeface="Segoe UI"/>
                <a:cs typeface="Segoe UI"/>
              </a:rPr>
              <a:t>trữ </a:t>
            </a:r>
            <a:r>
              <a:rPr sz="2000" spc="-10" dirty="0">
                <a:latin typeface="Segoe UI"/>
                <a:cs typeface="Segoe UI"/>
              </a:rPr>
              <a:t>trên</a:t>
            </a:r>
            <a:r>
              <a:rPr sz="2000" spc="5" dirty="0">
                <a:latin typeface="Segoe UI"/>
                <a:cs typeface="Segoe UI"/>
              </a:rPr>
              <a:t> </a:t>
            </a:r>
            <a:r>
              <a:rPr sz="2000" spc="-5" dirty="0">
                <a:latin typeface="Segoe UI"/>
                <a:cs typeface="Segoe UI"/>
              </a:rPr>
              <a:t>Cloud:</a:t>
            </a:r>
            <a:endParaRPr sz="2000">
              <a:latin typeface="Segoe UI"/>
              <a:cs typeface="Segoe UI"/>
            </a:endParaRPr>
          </a:p>
          <a:p>
            <a:pPr marL="244475" indent="-232410">
              <a:lnSpc>
                <a:spcPct val="100000"/>
              </a:lnSpc>
              <a:spcBef>
                <a:spcPts val="480"/>
              </a:spcBef>
              <a:buClr>
                <a:srgbClr val="FF6400"/>
              </a:buClr>
              <a:buFont typeface="Wingdings"/>
              <a:buChar char=""/>
              <a:tabLst>
                <a:tab pos="245110" algn="l"/>
              </a:tabLst>
            </a:pPr>
            <a:r>
              <a:rPr sz="2000" dirty="0">
                <a:latin typeface="Segoe UI"/>
                <a:cs typeface="Segoe UI"/>
              </a:rPr>
              <a:t>Amazon </a:t>
            </a:r>
            <a:r>
              <a:rPr sz="2000" spc="-5" dirty="0">
                <a:latin typeface="Segoe UI"/>
                <a:cs typeface="Segoe UI"/>
              </a:rPr>
              <a:t>Simple </a:t>
            </a:r>
            <a:r>
              <a:rPr sz="2000" spc="-10" dirty="0">
                <a:latin typeface="Segoe UI"/>
                <a:cs typeface="Segoe UI"/>
              </a:rPr>
              <a:t>Storage </a:t>
            </a:r>
            <a:r>
              <a:rPr sz="2000" spc="10" dirty="0">
                <a:latin typeface="Segoe UI"/>
                <a:cs typeface="Segoe UI"/>
              </a:rPr>
              <a:t>Service</a:t>
            </a:r>
            <a:r>
              <a:rPr sz="2000" spc="-35" dirty="0">
                <a:latin typeface="Segoe UI"/>
                <a:cs typeface="Segoe UI"/>
              </a:rPr>
              <a:t> </a:t>
            </a:r>
            <a:r>
              <a:rPr sz="2000" spc="-5" dirty="0">
                <a:latin typeface="Segoe UI"/>
                <a:cs typeface="Segoe UI"/>
              </a:rPr>
              <a:t>(S3)</a:t>
            </a:r>
            <a:endParaRPr sz="2000">
              <a:latin typeface="Segoe UI"/>
              <a:cs typeface="Segoe UI"/>
            </a:endParaRPr>
          </a:p>
          <a:p>
            <a:pPr marL="244475" indent="-232410">
              <a:lnSpc>
                <a:spcPct val="100000"/>
              </a:lnSpc>
              <a:spcBef>
                <a:spcPts val="480"/>
              </a:spcBef>
              <a:buClr>
                <a:srgbClr val="FF6400"/>
              </a:buClr>
              <a:buFont typeface="Wingdings"/>
              <a:buChar char=""/>
              <a:tabLst>
                <a:tab pos="245110" algn="l"/>
              </a:tabLst>
            </a:pPr>
            <a:r>
              <a:rPr sz="2000" smtClean="0">
                <a:latin typeface="Segoe UI"/>
                <a:cs typeface="Segoe UI"/>
              </a:rPr>
              <a:t>Google </a:t>
            </a:r>
            <a:r>
              <a:rPr sz="2000" spc="-5">
                <a:latin typeface="Segoe UI"/>
                <a:cs typeface="Segoe UI"/>
              </a:rPr>
              <a:t>Bigtable</a:t>
            </a:r>
            <a:r>
              <a:rPr sz="2000" spc="-10">
                <a:latin typeface="Segoe UI"/>
                <a:cs typeface="Segoe UI"/>
              </a:rPr>
              <a:t> </a:t>
            </a:r>
            <a:r>
              <a:rPr sz="2000" spc="-5" smtClean="0">
                <a:latin typeface="Segoe UI"/>
                <a:cs typeface="Segoe UI"/>
              </a:rPr>
              <a:t>Datastore</a:t>
            </a:r>
            <a:endParaRPr lang="en-US" sz="2000" spc="-5" smtClean="0">
              <a:latin typeface="Segoe UI"/>
              <a:cs typeface="Segoe UI"/>
            </a:endParaRPr>
          </a:p>
          <a:p>
            <a:pPr marL="244475" indent="-232410">
              <a:lnSpc>
                <a:spcPct val="100000"/>
              </a:lnSpc>
              <a:spcBef>
                <a:spcPts val="480"/>
              </a:spcBef>
              <a:buClr>
                <a:srgbClr val="FF6400"/>
              </a:buClr>
              <a:buFont typeface="Wingdings"/>
              <a:buChar char=""/>
              <a:tabLst>
                <a:tab pos="245110" algn="l"/>
              </a:tabLst>
            </a:pPr>
            <a:r>
              <a:rPr lang="en-US" sz="2000" spc="-5" smtClean="0">
                <a:latin typeface="Segoe UI"/>
                <a:cs typeface="Segoe UI"/>
              </a:rPr>
              <a:t>iCloud</a:t>
            </a:r>
          </a:p>
          <a:p>
            <a:pPr marL="244475" indent="-232410">
              <a:lnSpc>
                <a:spcPct val="100000"/>
              </a:lnSpc>
              <a:spcBef>
                <a:spcPts val="480"/>
              </a:spcBef>
              <a:buClr>
                <a:srgbClr val="FF6400"/>
              </a:buClr>
              <a:buFont typeface="Wingdings"/>
              <a:buChar char=""/>
              <a:tabLst>
                <a:tab pos="245110" algn="l"/>
              </a:tabLst>
            </a:pPr>
            <a:r>
              <a:rPr lang="en-US" sz="2000" spc="-5" smtClean="0">
                <a:latin typeface="Segoe UI"/>
                <a:cs typeface="Segoe UI"/>
              </a:rPr>
              <a:t>oneDrive</a:t>
            </a:r>
            <a:endParaRPr sz="2000">
              <a:latin typeface="Segoe UI"/>
              <a:cs typeface="Segoe UI"/>
            </a:endParaRPr>
          </a:p>
        </p:txBody>
      </p:sp>
    </p:spTree>
  </p:cSld>
  <p:clrMapOvr>
    <a:masterClrMapping/>
  </p:clrMapOvr>
  <p:transition spd="slow">
    <p:dissolv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1739" y="655744"/>
            <a:ext cx="2854960" cy="696595"/>
          </a:xfrm>
          <a:prstGeom prst="rect">
            <a:avLst/>
          </a:prstGeom>
        </p:spPr>
        <p:txBody>
          <a:bodyPr vert="horz" wrap="square" lIns="0" tIns="13335" rIns="0" bIns="0" rtlCol="0">
            <a:spAutoFit/>
          </a:bodyPr>
          <a:lstStyle/>
          <a:p>
            <a:pPr marL="12700">
              <a:lnSpc>
                <a:spcPct val="100000"/>
              </a:lnSpc>
              <a:spcBef>
                <a:spcPts val="105"/>
              </a:spcBef>
            </a:pPr>
            <a:r>
              <a:rPr sz="4400" dirty="0">
                <a:solidFill>
                  <a:srgbClr val="0070C0"/>
                </a:solidFill>
              </a:rPr>
              <a:t>Tổng</a:t>
            </a:r>
            <a:r>
              <a:rPr sz="4400" spc="-90" dirty="0">
                <a:solidFill>
                  <a:srgbClr val="0070C0"/>
                </a:solidFill>
              </a:rPr>
              <a:t> </a:t>
            </a:r>
            <a:r>
              <a:rPr sz="4400" spc="-5" dirty="0">
                <a:solidFill>
                  <a:srgbClr val="0070C0"/>
                </a:solidFill>
              </a:rPr>
              <a:t>quan</a:t>
            </a:r>
            <a:endParaRPr sz="4400"/>
          </a:p>
        </p:txBody>
      </p:sp>
      <p:pic>
        <p:nvPicPr>
          <p:cNvPr id="3" name="object 3"/>
          <p:cNvPicPr/>
          <p:nvPr/>
        </p:nvPicPr>
        <p:blipFill>
          <a:blip r:embed="rId2" cstate="print"/>
          <a:stretch>
            <a:fillRect/>
          </a:stretch>
        </p:blipFill>
        <p:spPr>
          <a:xfrm>
            <a:off x="921287" y="1900184"/>
            <a:ext cx="7288015" cy="3334024"/>
          </a:xfrm>
          <a:prstGeom prst="rect">
            <a:avLst/>
          </a:prstGeom>
        </p:spPr>
      </p:pic>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8451850" cy="338264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0070C0"/>
                </a:solidFill>
                <a:latin typeface="Segoe UI"/>
                <a:cs typeface="Segoe UI"/>
              </a:rPr>
              <a:t>Tổng</a:t>
            </a:r>
            <a:r>
              <a:rPr sz="2400" b="1" spc="5" dirty="0">
                <a:solidFill>
                  <a:srgbClr val="0070C0"/>
                </a:solidFill>
                <a:latin typeface="Segoe UI"/>
                <a:cs typeface="Segoe UI"/>
              </a:rPr>
              <a:t> </a:t>
            </a:r>
            <a:r>
              <a:rPr sz="2400" b="1" dirty="0">
                <a:solidFill>
                  <a:srgbClr val="0070C0"/>
                </a:solidFill>
                <a:latin typeface="Segoe UI"/>
                <a:cs typeface="Segoe UI"/>
              </a:rPr>
              <a:t>quan</a:t>
            </a:r>
            <a:endParaRPr sz="2400">
              <a:latin typeface="Segoe UI"/>
              <a:cs typeface="Segoe UI"/>
            </a:endParaRPr>
          </a:p>
          <a:p>
            <a:pPr marL="243840" marR="5080" indent="-231775" algn="just">
              <a:lnSpc>
                <a:spcPct val="100000"/>
              </a:lnSpc>
              <a:spcBef>
                <a:spcPts val="1695"/>
              </a:spcBef>
              <a:buClr>
                <a:srgbClr val="FF6400"/>
              </a:buClr>
              <a:buFont typeface="Wingdings"/>
              <a:buChar char=""/>
              <a:tabLst>
                <a:tab pos="244475" algn="l"/>
              </a:tabLst>
            </a:pPr>
            <a:r>
              <a:rPr sz="2400" dirty="0">
                <a:latin typeface="Segoe UI"/>
                <a:cs typeface="Segoe UI"/>
              </a:rPr>
              <a:t>Lưu trữ </a:t>
            </a:r>
            <a:r>
              <a:rPr sz="2400" spc="-15" dirty="0">
                <a:latin typeface="Segoe UI"/>
                <a:cs typeface="Segoe UI"/>
              </a:rPr>
              <a:t>trên </a:t>
            </a:r>
            <a:r>
              <a:rPr sz="2400" spc="-5" dirty="0">
                <a:latin typeface="Segoe UI"/>
                <a:cs typeface="Segoe UI"/>
              </a:rPr>
              <a:t>cloud có một </a:t>
            </a:r>
            <a:r>
              <a:rPr sz="2400" dirty="0">
                <a:latin typeface="Segoe UI"/>
                <a:cs typeface="Segoe UI"/>
              </a:rPr>
              <a:t>số ưu </a:t>
            </a:r>
            <a:r>
              <a:rPr sz="2400" spc="-5" dirty="0">
                <a:latin typeface="Segoe UI"/>
                <a:cs typeface="Segoe UI"/>
              </a:rPr>
              <a:t>điểm </a:t>
            </a:r>
            <a:r>
              <a:rPr sz="2400" dirty="0">
                <a:latin typeface="Segoe UI"/>
                <a:cs typeface="Segoe UI"/>
              </a:rPr>
              <a:t>so với </a:t>
            </a:r>
            <a:r>
              <a:rPr sz="2400" spc="-5" dirty="0">
                <a:latin typeface="Segoe UI"/>
                <a:cs typeface="Segoe UI"/>
              </a:rPr>
              <a:t>lưu </a:t>
            </a:r>
            <a:r>
              <a:rPr sz="2400" dirty="0">
                <a:latin typeface="Segoe UI"/>
                <a:cs typeface="Segoe UI"/>
              </a:rPr>
              <a:t>trữ dữ </a:t>
            </a:r>
            <a:r>
              <a:rPr sz="2400" spc="-5" dirty="0">
                <a:latin typeface="Segoe UI"/>
                <a:cs typeface="Segoe UI"/>
              </a:rPr>
              <a:t>liệu  </a:t>
            </a:r>
            <a:r>
              <a:rPr sz="2400" dirty="0">
                <a:latin typeface="Segoe UI"/>
                <a:cs typeface="Segoe UI"/>
              </a:rPr>
              <a:t>truyền </a:t>
            </a:r>
            <a:r>
              <a:rPr sz="2400" spc="-5" dirty="0">
                <a:latin typeface="Segoe UI"/>
                <a:cs typeface="Segoe UI"/>
              </a:rPr>
              <a:t>thống. </a:t>
            </a:r>
            <a:r>
              <a:rPr sz="2400" dirty="0">
                <a:latin typeface="Segoe UI"/>
                <a:cs typeface="Segoe UI"/>
              </a:rPr>
              <a:t>Nếu lưu trữ dữ </a:t>
            </a:r>
            <a:r>
              <a:rPr sz="2400" spc="-5" dirty="0">
                <a:latin typeface="Segoe UI"/>
                <a:cs typeface="Segoe UI"/>
              </a:rPr>
              <a:t>liệu </a:t>
            </a:r>
            <a:r>
              <a:rPr sz="2400" spc="-10" dirty="0">
                <a:latin typeface="Segoe UI"/>
                <a:cs typeface="Segoe UI"/>
              </a:rPr>
              <a:t>trên </a:t>
            </a:r>
            <a:r>
              <a:rPr sz="2400" dirty="0">
                <a:latin typeface="Segoe UI"/>
                <a:cs typeface="Segoe UI"/>
              </a:rPr>
              <a:t>Cloud, bạn có thể </a:t>
            </a:r>
            <a:r>
              <a:rPr sz="2400" spc="-5" dirty="0">
                <a:latin typeface="Segoe UI"/>
                <a:cs typeface="Segoe UI"/>
              </a:rPr>
              <a:t>truy  cập </a:t>
            </a:r>
            <a:r>
              <a:rPr sz="2400" spc="-25" dirty="0">
                <a:latin typeface="Segoe UI"/>
                <a:cs typeface="Segoe UI"/>
              </a:rPr>
              <a:t>và </a:t>
            </a:r>
            <a:r>
              <a:rPr sz="2400" spc="-10" dirty="0">
                <a:latin typeface="Segoe UI"/>
                <a:cs typeface="Segoe UI"/>
              </a:rPr>
              <a:t>download </a:t>
            </a:r>
            <a:r>
              <a:rPr sz="2400" spc="-5" dirty="0">
                <a:latin typeface="Segoe UI"/>
                <a:cs typeface="Segoe UI"/>
              </a:rPr>
              <a:t>nó </a:t>
            </a:r>
            <a:r>
              <a:rPr sz="2400" dirty="0">
                <a:latin typeface="Segoe UI"/>
                <a:cs typeface="Segoe UI"/>
              </a:rPr>
              <a:t>từ bất </a:t>
            </a:r>
            <a:r>
              <a:rPr sz="2400" spc="-5" dirty="0">
                <a:latin typeface="Segoe UI"/>
                <a:cs typeface="Segoe UI"/>
              </a:rPr>
              <a:t>kỳ nơi nào có</a:t>
            </a:r>
            <a:r>
              <a:rPr sz="2400" spc="195" dirty="0">
                <a:latin typeface="Segoe UI"/>
                <a:cs typeface="Segoe UI"/>
              </a:rPr>
              <a:t> </a:t>
            </a:r>
            <a:r>
              <a:rPr sz="2400" spc="-5" dirty="0">
                <a:latin typeface="Segoe UI"/>
                <a:cs typeface="Segoe UI"/>
              </a:rPr>
              <a:t>Internet.</a:t>
            </a:r>
            <a:endParaRPr sz="2400">
              <a:latin typeface="Segoe UI"/>
              <a:cs typeface="Segoe UI"/>
            </a:endParaRPr>
          </a:p>
          <a:p>
            <a:pPr marL="243840" marR="6350" indent="-231775" algn="just">
              <a:lnSpc>
                <a:spcPct val="100000"/>
              </a:lnSpc>
              <a:buClr>
                <a:srgbClr val="FF6400"/>
              </a:buClr>
              <a:buFont typeface="Wingdings"/>
              <a:buChar char=""/>
              <a:tabLst>
                <a:tab pos="244475" algn="l"/>
              </a:tabLst>
            </a:pPr>
            <a:r>
              <a:rPr sz="2400" spc="-5" dirty="0">
                <a:latin typeface="Segoe UI"/>
                <a:cs typeface="Segoe UI"/>
              </a:rPr>
              <a:t>Điều này </a:t>
            </a:r>
            <a:r>
              <a:rPr sz="2400" spc="5" dirty="0">
                <a:latin typeface="Segoe UI"/>
                <a:cs typeface="Segoe UI"/>
              </a:rPr>
              <a:t>rất </a:t>
            </a:r>
            <a:r>
              <a:rPr sz="2400" spc="-5" dirty="0">
                <a:latin typeface="Segoe UI"/>
                <a:cs typeface="Segoe UI"/>
              </a:rPr>
              <a:t>thuận </a:t>
            </a:r>
            <a:r>
              <a:rPr sz="2400" dirty="0">
                <a:latin typeface="Segoe UI"/>
                <a:cs typeface="Segoe UI"/>
              </a:rPr>
              <a:t>lợi cho việc di </a:t>
            </a:r>
            <a:r>
              <a:rPr sz="2400" spc="-5" dirty="0">
                <a:latin typeface="Segoe UI"/>
                <a:cs typeface="Segoe UI"/>
              </a:rPr>
              <a:t>chuyển mà </a:t>
            </a:r>
            <a:r>
              <a:rPr sz="2400" dirty="0">
                <a:latin typeface="Segoe UI"/>
                <a:cs typeface="Segoe UI"/>
              </a:rPr>
              <a:t>không cần  </a:t>
            </a:r>
            <a:r>
              <a:rPr sz="2400" spc="-5" dirty="0">
                <a:latin typeface="Segoe UI"/>
                <a:cs typeface="Segoe UI"/>
              </a:rPr>
              <a:t>mang </a:t>
            </a:r>
            <a:r>
              <a:rPr sz="2400" dirty="0">
                <a:latin typeface="Segoe UI"/>
                <a:cs typeface="Segoe UI"/>
              </a:rPr>
              <a:t>theo các thiết bị lưu trữ vật </a:t>
            </a:r>
            <a:r>
              <a:rPr sz="2400" spc="-55" dirty="0">
                <a:latin typeface="Segoe UI"/>
                <a:cs typeface="Segoe UI"/>
              </a:rPr>
              <a:t>lý. </a:t>
            </a:r>
            <a:r>
              <a:rPr sz="2400" spc="-90" dirty="0">
                <a:latin typeface="Segoe UI"/>
                <a:cs typeface="Segoe UI"/>
              </a:rPr>
              <a:t>Và </a:t>
            </a:r>
            <a:r>
              <a:rPr sz="2400" dirty="0">
                <a:latin typeface="Segoe UI"/>
                <a:cs typeface="Segoe UI"/>
              </a:rPr>
              <a:t>việc </a:t>
            </a:r>
            <a:r>
              <a:rPr sz="2400" spc="-5" dirty="0">
                <a:latin typeface="Segoe UI"/>
                <a:cs typeface="Segoe UI"/>
              </a:rPr>
              <a:t>này </a:t>
            </a:r>
            <a:r>
              <a:rPr sz="2400" dirty="0">
                <a:latin typeface="Segoe UI"/>
                <a:cs typeface="Segoe UI"/>
              </a:rPr>
              <a:t>rất phù </a:t>
            </a:r>
            <a:r>
              <a:rPr sz="2400" spc="-10" dirty="0">
                <a:latin typeface="Segoe UI"/>
                <a:cs typeface="Segoe UI"/>
              </a:rPr>
              <a:t>hợp  </a:t>
            </a:r>
            <a:r>
              <a:rPr sz="2400" dirty="0">
                <a:latin typeface="Segoe UI"/>
                <a:cs typeface="Segoe UI"/>
              </a:rPr>
              <a:t>nếu </a:t>
            </a:r>
            <a:r>
              <a:rPr sz="2400" spc="-5" dirty="0">
                <a:latin typeface="Segoe UI"/>
                <a:cs typeface="Segoe UI"/>
              </a:rPr>
              <a:t>công </a:t>
            </a:r>
            <a:r>
              <a:rPr sz="2400" spc="5" dirty="0">
                <a:latin typeface="Segoe UI"/>
                <a:cs typeface="Segoe UI"/>
              </a:rPr>
              <a:t>ty </a:t>
            </a:r>
            <a:r>
              <a:rPr sz="2400" spc="-5" dirty="0">
                <a:latin typeface="Segoe UI"/>
                <a:cs typeface="Segoe UI"/>
              </a:rPr>
              <a:t>của </a:t>
            </a:r>
            <a:r>
              <a:rPr sz="2400" dirty="0">
                <a:latin typeface="Segoe UI"/>
                <a:cs typeface="Segoe UI"/>
              </a:rPr>
              <a:t>bạn </a:t>
            </a:r>
            <a:r>
              <a:rPr sz="2400" spc="-5" dirty="0">
                <a:latin typeface="Segoe UI"/>
                <a:cs typeface="Segoe UI"/>
              </a:rPr>
              <a:t>có </a:t>
            </a:r>
            <a:r>
              <a:rPr sz="2400" dirty="0">
                <a:latin typeface="Segoe UI"/>
                <a:cs typeface="Segoe UI"/>
              </a:rPr>
              <a:t>các </a:t>
            </a:r>
            <a:r>
              <a:rPr sz="2400" spc="-20" dirty="0">
                <a:latin typeface="Segoe UI"/>
                <a:cs typeface="Segoe UI"/>
              </a:rPr>
              <a:t>văn </a:t>
            </a:r>
            <a:r>
              <a:rPr sz="2400" dirty="0">
                <a:latin typeface="Segoe UI"/>
                <a:cs typeface="Segoe UI"/>
              </a:rPr>
              <a:t>phòng chi </a:t>
            </a:r>
            <a:r>
              <a:rPr sz="2400" spc="-5" dirty="0">
                <a:latin typeface="Segoe UI"/>
                <a:cs typeface="Segoe UI"/>
              </a:rPr>
              <a:t>nhánh </a:t>
            </a:r>
            <a:r>
              <a:rPr sz="2400" dirty="0">
                <a:latin typeface="Segoe UI"/>
                <a:cs typeface="Segoe UI"/>
              </a:rPr>
              <a:t>ở </a:t>
            </a:r>
            <a:r>
              <a:rPr sz="2400" spc="-5" dirty="0">
                <a:latin typeface="Segoe UI"/>
                <a:cs typeface="Segoe UI"/>
              </a:rPr>
              <a:t>nhiều  </a:t>
            </a:r>
            <a:r>
              <a:rPr sz="2400" spc="-10" dirty="0">
                <a:latin typeface="Segoe UI"/>
                <a:cs typeface="Segoe UI"/>
              </a:rPr>
              <a:t>nơi.</a:t>
            </a:r>
            <a:endParaRPr sz="2400">
              <a:latin typeface="Segoe UI"/>
              <a:cs typeface="Segoe UI"/>
            </a:endParaRPr>
          </a:p>
        </p:txBody>
      </p:sp>
      <p:pic>
        <p:nvPicPr>
          <p:cNvPr id="3" name="object 3"/>
          <p:cNvPicPr/>
          <p:nvPr/>
        </p:nvPicPr>
        <p:blipFill>
          <a:blip r:embed="rId2" cstate="print"/>
          <a:stretch>
            <a:fillRect/>
          </a:stretch>
        </p:blipFill>
        <p:spPr>
          <a:xfrm>
            <a:off x="1910032" y="4124162"/>
            <a:ext cx="5324471" cy="2435761"/>
          </a:xfrm>
          <a:prstGeom prst="rect">
            <a:avLst/>
          </a:prstGeom>
        </p:spPr>
      </p:pic>
    </p:spTree>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24" y="143070"/>
            <a:ext cx="8070215" cy="3748404"/>
          </a:xfrm>
          <a:prstGeom prst="rect">
            <a:avLst/>
          </a:prstGeom>
        </p:spPr>
        <p:txBody>
          <a:bodyPr vert="horz" wrap="square" lIns="0" tIns="227965" rIns="0" bIns="0" rtlCol="0">
            <a:spAutoFit/>
          </a:bodyPr>
          <a:lstStyle/>
          <a:p>
            <a:pPr marL="12700">
              <a:lnSpc>
                <a:spcPct val="100000"/>
              </a:lnSpc>
              <a:spcBef>
                <a:spcPts val="1795"/>
              </a:spcBef>
            </a:pPr>
            <a:r>
              <a:rPr sz="2400" b="1" dirty="0">
                <a:solidFill>
                  <a:srgbClr val="0070C0"/>
                </a:solidFill>
                <a:latin typeface="Segoe UI"/>
                <a:cs typeface="Segoe UI"/>
              </a:rPr>
              <a:t>Cơ </a:t>
            </a:r>
            <a:r>
              <a:rPr sz="2400" b="1" spc="-5" dirty="0">
                <a:solidFill>
                  <a:srgbClr val="0070C0"/>
                </a:solidFill>
                <a:latin typeface="Segoe UI"/>
                <a:cs typeface="Segoe UI"/>
              </a:rPr>
              <a:t>bản về </a:t>
            </a:r>
            <a:r>
              <a:rPr sz="2400" b="1" dirty="0">
                <a:solidFill>
                  <a:srgbClr val="0070C0"/>
                </a:solidFill>
                <a:latin typeface="Segoe UI"/>
                <a:cs typeface="Segoe UI"/>
              </a:rPr>
              <a:t>lưu trữ dữ </a:t>
            </a:r>
            <a:r>
              <a:rPr sz="2400" b="1" spc="-5" dirty="0">
                <a:solidFill>
                  <a:srgbClr val="0070C0"/>
                </a:solidFill>
                <a:latin typeface="Segoe UI"/>
                <a:cs typeface="Segoe UI"/>
              </a:rPr>
              <a:t>liệu trên</a:t>
            </a:r>
            <a:r>
              <a:rPr sz="2400" b="1" spc="-35" dirty="0">
                <a:solidFill>
                  <a:srgbClr val="0070C0"/>
                </a:solidFill>
                <a:latin typeface="Segoe UI"/>
                <a:cs typeface="Segoe UI"/>
              </a:rPr>
              <a:t> </a:t>
            </a:r>
            <a:r>
              <a:rPr sz="2400" b="1" spc="-5" dirty="0">
                <a:solidFill>
                  <a:srgbClr val="0070C0"/>
                </a:solidFill>
                <a:latin typeface="Segoe UI"/>
                <a:cs typeface="Segoe UI"/>
              </a:rPr>
              <a:t>Cloud:</a:t>
            </a:r>
            <a:endParaRPr sz="2400">
              <a:latin typeface="Segoe UI"/>
              <a:cs typeface="Segoe UI"/>
            </a:endParaRPr>
          </a:p>
          <a:p>
            <a:pPr marL="243840" marR="5080" indent="-231775" algn="just">
              <a:lnSpc>
                <a:spcPct val="100000"/>
              </a:lnSpc>
              <a:spcBef>
                <a:spcPts val="1695"/>
              </a:spcBef>
              <a:buClr>
                <a:srgbClr val="FF6400"/>
              </a:buClr>
              <a:buFont typeface="Wingdings"/>
              <a:buChar char=""/>
              <a:tabLst>
                <a:tab pos="244475" algn="l"/>
              </a:tabLst>
            </a:pPr>
            <a:r>
              <a:rPr sz="2400" dirty="0">
                <a:latin typeface="Segoe UI"/>
                <a:cs typeface="Segoe UI"/>
              </a:rPr>
              <a:t>Ở </a:t>
            </a:r>
            <a:r>
              <a:rPr sz="2400" spc="-5" dirty="0">
                <a:latin typeface="Segoe UI"/>
                <a:cs typeface="Segoe UI"/>
              </a:rPr>
              <a:t>cấp </a:t>
            </a:r>
            <a:r>
              <a:rPr sz="2400" dirty="0">
                <a:latin typeface="Segoe UI"/>
                <a:cs typeface="Segoe UI"/>
              </a:rPr>
              <a:t>sơ </a:t>
            </a:r>
            <a:r>
              <a:rPr sz="2400" spc="-5" dirty="0">
                <a:latin typeface="Segoe UI"/>
                <a:cs typeface="Segoe UI"/>
              </a:rPr>
              <a:t>đẳng </a:t>
            </a:r>
            <a:r>
              <a:rPr sz="2400" dirty="0">
                <a:latin typeface="Segoe UI"/>
                <a:cs typeface="Segoe UI"/>
              </a:rPr>
              <a:t>nhất, </a:t>
            </a:r>
            <a:r>
              <a:rPr sz="2400" spc="-5" dirty="0">
                <a:latin typeface="Segoe UI"/>
                <a:cs typeface="Segoe UI"/>
              </a:rPr>
              <a:t>một hệ thống lưu </a:t>
            </a:r>
            <a:r>
              <a:rPr sz="2400" dirty="0">
                <a:latin typeface="Segoe UI"/>
                <a:cs typeface="Segoe UI"/>
              </a:rPr>
              <a:t>trữ đám mây chỉ  </a:t>
            </a:r>
            <a:r>
              <a:rPr sz="2400" spc="-5" dirty="0">
                <a:latin typeface="Segoe UI"/>
                <a:cs typeface="Segoe UI"/>
              </a:rPr>
              <a:t>cần một máy chủ </a:t>
            </a:r>
            <a:r>
              <a:rPr sz="2400" dirty="0">
                <a:latin typeface="Segoe UI"/>
                <a:cs typeface="Segoe UI"/>
              </a:rPr>
              <a:t>dữ </a:t>
            </a:r>
            <a:r>
              <a:rPr sz="2400" spc="-5" dirty="0">
                <a:latin typeface="Segoe UI"/>
                <a:cs typeface="Segoe UI"/>
              </a:rPr>
              <a:t>liệu kết nối với</a:t>
            </a:r>
            <a:r>
              <a:rPr sz="2400" spc="125" dirty="0">
                <a:latin typeface="Segoe UI"/>
                <a:cs typeface="Segoe UI"/>
              </a:rPr>
              <a:t> </a:t>
            </a:r>
            <a:r>
              <a:rPr sz="2400" spc="-5" dirty="0">
                <a:latin typeface="Segoe UI"/>
                <a:cs typeface="Segoe UI"/>
              </a:rPr>
              <a:t>Internet.</a:t>
            </a:r>
            <a:endParaRPr sz="2400">
              <a:latin typeface="Segoe UI"/>
              <a:cs typeface="Segoe UI"/>
            </a:endParaRPr>
          </a:p>
          <a:p>
            <a:pPr marL="243840" indent="-231775" algn="just">
              <a:lnSpc>
                <a:spcPct val="100000"/>
              </a:lnSpc>
              <a:buClr>
                <a:srgbClr val="FF6400"/>
              </a:buClr>
              <a:buFont typeface="Wingdings"/>
              <a:buChar char=""/>
              <a:tabLst>
                <a:tab pos="244475" algn="l"/>
              </a:tabLst>
            </a:pPr>
            <a:r>
              <a:rPr sz="2400" spc="-5" dirty="0">
                <a:latin typeface="Segoe UI"/>
                <a:cs typeface="Segoe UI"/>
              </a:rPr>
              <a:t>Một </a:t>
            </a:r>
            <a:r>
              <a:rPr sz="2400" dirty="0">
                <a:latin typeface="Segoe UI"/>
                <a:cs typeface="Segoe UI"/>
              </a:rPr>
              <a:t>bản copy của tập </a:t>
            </a:r>
            <a:r>
              <a:rPr sz="2400" spc="-5" dirty="0">
                <a:latin typeface="Segoe UI"/>
                <a:cs typeface="Segoe UI"/>
              </a:rPr>
              <a:t>tin kết </a:t>
            </a:r>
            <a:r>
              <a:rPr sz="2400" dirty="0">
                <a:latin typeface="Segoe UI"/>
                <a:cs typeface="Segoe UI"/>
              </a:rPr>
              <a:t>nối đến </a:t>
            </a:r>
            <a:r>
              <a:rPr sz="2400" spc="-5" dirty="0">
                <a:latin typeface="Segoe UI"/>
                <a:cs typeface="Segoe UI"/>
              </a:rPr>
              <a:t>máy </a:t>
            </a:r>
            <a:r>
              <a:rPr sz="2400" dirty="0">
                <a:latin typeface="Segoe UI"/>
                <a:cs typeface="Segoe UI"/>
              </a:rPr>
              <a:t>chủ</a:t>
            </a:r>
            <a:r>
              <a:rPr sz="2400" spc="60" dirty="0">
                <a:latin typeface="Segoe UI"/>
                <a:cs typeface="Segoe UI"/>
              </a:rPr>
              <a:t> </a:t>
            </a:r>
            <a:r>
              <a:rPr sz="2400" spc="-5" dirty="0">
                <a:latin typeface="Segoe UI"/>
                <a:cs typeface="Segoe UI"/>
              </a:rPr>
              <a:t>qua</a:t>
            </a:r>
            <a:endParaRPr sz="2400">
              <a:latin typeface="Segoe UI"/>
              <a:cs typeface="Segoe UI"/>
            </a:endParaRPr>
          </a:p>
          <a:p>
            <a:pPr marL="243840" algn="just">
              <a:lnSpc>
                <a:spcPct val="100000"/>
              </a:lnSpc>
            </a:pPr>
            <a:r>
              <a:rPr sz="2400" spc="-5" dirty="0">
                <a:latin typeface="Segoe UI"/>
                <a:cs typeface="Segoe UI"/>
              </a:rPr>
              <a:t>Internet, </a:t>
            </a:r>
            <a:r>
              <a:rPr sz="2400" dirty="0">
                <a:latin typeface="Segoe UI"/>
                <a:cs typeface="Segoe UI"/>
              </a:rPr>
              <a:t>sau đó </a:t>
            </a:r>
            <a:r>
              <a:rPr sz="2400" spc="-5" dirty="0">
                <a:latin typeface="Segoe UI"/>
                <a:cs typeface="Segoe UI"/>
              </a:rPr>
              <a:t>ghi lại các </a:t>
            </a:r>
            <a:r>
              <a:rPr sz="2400" dirty="0">
                <a:latin typeface="Segoe UI"/>
                <a:cs typeface="Segoe UI"/>
              </a:rPr>
              <a:t>dữ</a:t>
            </a:r>
            <a:r>
              <a:rPr sz="2400" spc="65" dirty="0">
                <a:latin typeface="Segoe UI"/>
                <a:cs typeface="Segoe UI"/>
              </a:rPr>
              <a:t> </a:t>
            </a:r>
            <a:r>
              <a:rPr sz="2400" spc="-5" dirty="0">
                <a:latin typeface="Segoe UI"/>
                <a:cs typeface="Segoe UI"/>
              </a:rPr>
              <a:t>liệu.</a:t>
            </a:r>
            <a:endParaRPr sz="2400">
              <a:latin typeface="Segoe UI"/>
              <a:cs typeface="Segoe UI"/>
            </a:endParaRPr>
          </a:p>
          <a:p>
            <a:pPr marL="243840" marR="5080" indent="-231775" algn="just">
              <a:lnSpc>
                <a:spcPct val="100000"/>
              </a:lnSpc>
              <a:buClr>
                <a:srgbClr val="FF6400"/>
              </a:buClr>
              <a:buFont typeface="Wingdings"/>
              <a:buChar char=""/>
              <a:tabLst>
                <a:tab pos="244475" algn="l"/>
              </a:tabLst>
            </a:pPr>
            <a:r>
              <a:rPr sz="2400" spc="-5" dirty="0">
                <a:latin typeface="Segoe UI"/>
                <a:cs typeface="Segoe UI"/>
              </a:rPr>
              <a:t>Khi một </a:t>
            </a:r>
            <a:r>
              <a:rPr sz="2400" dirty="0">
                <a:latin typeface="Segoe UI"/>
                <a:cs typeface="Segoe UI"/>
              </a:rPr>
              <a:t>khách hàng </a:t>
            </a:r>
            <a:r>
              <a:rPr sz="2400" spc="-5" dirty="0">
                <a:latin typeface="Segoe UI"/>
                <a:cs typeface="Segoe UI"/>
              </a:rPr>
              <a:t>muốn lấy </a:t>
            </a:r>
            <a:r>
              <a:rPr sz="2400" dirty="0">
                <a:latin typeface="Segoe UI"/>
                <a:cs typeface="Segoe UI"/>
              </a:rPr>
              <a:t>lại dữ liệu, người </a:t>
            </a:r>
            <a:r>
              <a:rPr sz="2400" spc="5" dirty="0">
                <a:latin typeface="Segoe UI"/>
                <a:cs typeface="Segoe UI"/>
              </a:rPr>
              <a:t>đó </a:t>
            </a:r>
            <a:r>
              <a:rPr sz="2400" dirty="0">
                <a:latin typeface="Segoe UI"/>
                <a:cs typeface="Segoe UI"/>
              </a:rPr>
              <a:t>truy  </a:t>
            </a:r>
            <a:r>
              <a:rPr sz="2400" spc="-5" dirty="0">
                <a:latin typeface="Segoe UI"/>
                <a:cs typeface="Segoe UI"/>
              </a:rPr>
              <a:t>cập </a:t>
            </a:r>
            <a:r>
              <a:rPr sz="2400" spc="-15" dirty="0">
                <a:latin typeface="Segoe UI"/>
                <a:cs typeface="Segoe UI"/>
              </a:rPr>
              <a:t>vào </a:t>
            </a:r>
            <a:r>
              <a:rPr sz="2400" dirty="0">
                <a:latin typeface="Segoe UI"/>
                <a:cs typeface="Segoe UI"/>
              </a:rPr>
              <a:t>máy chủ dữ </a:t>
            </a:r>
            <a:r>
              <a:rPr sz="2400" spc="-5" dirty="0">
                <a:latin typeface="Segoe UI"/>
                <a:cs typeface="Segoe UI"/>
              </a:rPr>
              <a:t>liệu thông qua </a:t>
            </a:r>
            <a:r>
              <a:rPr sz="2400" dirty="0">
                <a:latin typeface="Segoe UI"/>
                <a:cs typeface="Segoe UI"/>
              </a:rPr>
              <a:t>giao </a:t>
            </a:r>
            <a:r>
              <a:rPr sz="2400" spc="-5" dirty="0">
                <a:latin typeface="Segoe UI"/>
                <a:cs typeface="Segoe UI"/>
              </a:rPr>
              <a:t>diện web. </a:t>
            </a:r>
            <a:r>
              <a:rPr sz="2400" dirty="0">
                <a:latin typeface="Segoe UI"/>
                <a:cs typeface="Segoe UI"/>
              </a:rPr>
              <a:t>Sau  đó hoặc </a:t>
            </a:r>
            <a:r>
              <a:rPr sz="2400" spc="-5" dirty="0">
                <a:latin typeface="Segoe UI"/>
                <a:cs typeface="Segoe UI"/>
              </a:rPr>
              <a:t>là </a:t>
            </a:r>
            <a:r>
              <a:rPr sz="2400" dirty="0">
                <a:latin typeface="Segoe UI"/>
                <a:cs typeface="Segoe UI"/>
              </a:rPr>
              <a:t>gửi các tập </a:t>
            </a:r>
            <a:r>
              <a:rPr sz="2400" spc="-5" dirty="0">
                <a:latin typeface="Segoe UI"/>
                <a:cs typeface="Segoe UI"/>
              </a:rPr>
              <a:t>tin </a:t>
            </a:r>
            <a:r>
              <a:rPr sz="2400" dirty="0">
                <a:latin typeface="Segoe UI"/>
                <a:cs typeface="Segoe UI"/>
              </a:rPr>
              <a:t>lại cho </a:t>
            </a:r>
            <a:r>
              <a:rPr sz="2400" spc="-5" dirty="0">
                <a:latin typeface="Segoe UI"/>
                <a:cs typeface="Segoe UI"/>
              </a:rPr>
              <a:t>khách </a:t>
            </a:r>
            <a:r>
              <a:rPr sz="2400" dirty="0">
                <a:latin typeface="Segoe UI"/>
                <a:cs typeface="Segoe UI"/>
              </a:rPr>
              <a:t>hàng hoặc cho  phép </a:t>
            </a:r>
            <a:r>
              <a:rPr sz="2400" spc="-5" dirty="0">
                <a:latin typeface="Segoe UI"/>
                <a:cs typeface="Segoe UI"/>
              </a:rPr>
              <a:t>khách hàng </a:t>
            </a:r>
            <a:r>
              <a:rPr sz="2400" dirty="0">
                <a:latin typeface="Segoe UI"/>
                <a:cs typeface="Segoe UI"/>
              </a:rPr>
              <a:t>truy </a:t>
            </a:r>
            <a:r>
              <a:rPr sz="2400" spc="-5" dirty="0">
                <a:latin typeface="Segoe UI"/>
                <a:cs typeface="Segoe UI"/>
              </a:rPr>
              <a:t>cập </a:t>
            </a:r>
            <a:r>
              <a:rPr sz="2400" spc="-25" dirty="0">
                <a:latin typeface="Segoe UI"/>
                <a:cs typeface="Segoe UI"/>
              </a:rPr>
              <a:t>và </a:t>
            </a:r>
            <a:r>
              <a:rPr sz="2400" spc="-5" dirty="0">
                <a:latin typeface="Segoe UI"/>
                <a:cs typeface="Segoe UI"/>
              </a:rPr>
              <a:t>thao </a:t>
            </a:r>
            <a:r>
              <a:rPr sz="2400" dirty="0">
                <a:latin typeface="Segoe UI"/>
                <a:cs typeface="Segoe UI"/>
              </a:rPr>
              <a:t>tác dữ </a:t>
            </a:r>
            <a:r>
              <a:rPr sz="2400" spc="-5" dirty="0">
                <a:latin typeface="Segoe UI"/>
                <a:cs typeface="Segoe UI"/>
              </a:rPr>
              <a:t>liệu </a:t>
            </a:r>
            <a:r>
              <a:rPr sz="2400" spc="-10" dirty="0">
                <a:latin typeface="Segoe UI"/>
                <a:cs typeface="Segoe UI"/>
              </a:rPr>
              <a:t>trên</a:t>
            </a:r>
            <a:r>
              <a:rPr sz="2400" spc="114" dirty="0">
                <a:latin typeface="Segoe UI"/>
                <a:cs typeface="Segoe UI"/>
              </a:rPr>
              <a:t> </a:t>
            </a:r>
            <a:r>
              <a:rPr sz="2400" spc="-5" dirty="0">
                <a:latin typeface="Segoe UI"/>
                <a:cs typeface="Segoe UI"/>
              </a:rPr>
              <a:t>Cloud.</a:t>
            </a:r>
            <a:endParaRPr sz="2400">
              <a:latin typeface="Segoe UI"/>
              <a:cs typeface="Segoe UI"/>
            </a:endParaRPr>
          </a:p>
        </p:txBody>
      </p:sp>
      <p:pic>
        <p:nvPicPr>
          <p:cNvPr id="3" name="object 3"/>
          <p:cNvPicPr/>
          <p:nvPr/>
        </p:nvPicPr>
        <p:blipFill>
          <a:blip r:embed="rId2" cstate="print"/>
          <a:stretch>
            <a:fillRect/>
          </a:stretch>
        </p:blipFill>
        <p:spPr>
          <a:xfrm>
            <a:off x="5428984" y="4270744"/>
            <a:ext cx="2743199" cy="2445485"/>
          </a:xfrm>
          <a:prstGeom prst="rect">
            <a:avLst/>
          </a:prstGeom>
        </p:spPr>
      </p:pic>
      <p:pic>
        <p:nvPicPr>
          <p:cNvPr id="4" name="object 4"/>
          <p:cNvPicPr/>
          <p:nvPr/>
        </p:nvPicPr>
        <p:blipFill>
          <a:blip r:embed="rId3" cstate="print"/>
          <a:stretch>
            <a:fillRect/>
          </a:stretch>
        </p:blipFill>
        <p:spPr>
          <a:xfrm>
            <a:off x="1027742" y="4308251"/>
            <a:ext cx="3349127" cy="2446059"/>
          </a:xfrm>
          <a:prstGeom prst="rect">
            <a:avLst/>
          </a:prstGeom>
        </p:spPr>
      </p:pic>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19403" y="1822234"/>
            <a:ext cx="7299947" cy="4726089"/>
          </a:xfrm>
          <a:prstGeom prst="rect">
            <a:avLst/>
          </a:prstGeom>
        </p:spPr>
      </p:pic>
      <p:sp>
        <p:nvSpPr>
          <p:cNvPr id="3" name="object 3"/>
          <p:cNvSpPr txBox="1">
            <a:spLocks noGrp="1"/>
          </p:cNvSpPr>
          <p:nvPr>
            <p:ph type="title"/>
          </p:nvPr>
        </p:nvSpPr>
        <p:spPr>
          <a:xfrm>
            <a:off x="539654" y="153416"/>
            <a:ext cx="7821295" cy="1115060"/>
          </a:xfrm>
          <a:prstGeom prst="rect">
            <a:avLst/>
          </a:prstGeom>
        </p:spPr>
        <p:txBody>
          <a:bodyPr vert="horz" wrap="square" lIns="0" tIns="82550" rIns="0" bIns="0" rtlCol="0">
            <a:spAutoFit/>
          </a:bodyPr>
          <a:lstStyle/>
          <a:p>
            <a:pPr marR="54610" algn="ctr">
              <a:lnSpc>
                <a:spcPct val="100000"/>
              </a:lnSpc>
              <a:spcBef>
                <a:spcPts val="650"/>
              </a:spcBef>
            </a:pPr>
            <a:r>
              <a:rPr sz="2400" b="0" spc="-10" dirty="0">
                <a:solidFill>
                  <a:srgbClr val="FF9700"/>
                </a:solidFill>
                <a:latin typeface="Segoe UI"/>
                <a:cs typeface="Segoe UI"/>
              </a:rPr>
              <a:t>Giới </a:t>
            </a:r>
            <a:r>
              <a:rPr sz="2400" b="0" spc="-5" dirty="0">
                <a:solidFill>
                  <a:srgbClr val="FF9700"/>
                </a:solidFill>
                <a:latin typeface="Segoe UI"/>
                <a:cs typeface="Segoe UI"/>
              </a:rPr>
              <a:t>thiệu các dịch </a:t>
            </a:r>
            <a:r>
              <a:rPr sz="2400" b="0" dirty="0">
                <a:solidFill>
                  <a:srgbClr val="FF9700"/>
                </a:solidFill>
                <a:latin typeface="Segoe UI"/>
                <a:cs typeface="Segoe UI"/>
              </a:rPr>
              <a:t>vụ </a:t>
            </a:r>
            <a:r>
              <a:rPr sz="2400" b="0" spc="-5" dirty="0">
                <a:solidFill>
                  <a:srgbClr val="FF9700"/>
                </a:solidFill>
                <a:latin typeface="Segoe UI"/>
                <a:cs typeface="Segoe UI"/>
              </a:rPr>
              <a:t>lưu </a:t>
            </a:r>
            <a:r>
              <a:rPr sz="2400" b="0" dirty="0">
                <a:solidFill>
                  <a:srgbClr val="FF9700"/>
                </a:solidFill>
                <a:latin typeface="Segoe UI"/>
                <a:cs typeface="Segoe UI"/>
              </a:rPr>
              <a:t>trữ </a:t>
            </a:r>
            <a:r>
              <a:rPr sz="2400" b="0" spc="-10" dirty="0">
                <a:solidFill>
                  <a:srgbClr val="FF9700"/>
                </a:solidFill>
                <a:latin typeface="Segoe UI"/>
                <a:cs typeface="Segoe UI"/>
              </a:rPr>
              <a:t>trên</a:t>
            </a:r>
            <a:r>
              <a:rPr sz="2400" b="0" spc="125" dirty="0">
                <a:solidFill>
                  <a:srgbClr val="FF9700"/>
                </a:solidFill>
                <a:latin typeface="Segoe UI"/>
                <a:cs typeface="Segoe UI"/>
              </a:rPr>
              <a:t> </a:t>
            </a:r>
            <a:r>
              <a:rPr sz="2400" b="0" spc="-5" dirty="0">
                <a:solidFill>
                  <a:srgbClr val="FF9700"/>
                </a:solidFill>
                <a:latin typeface="Segoe UI"/>
                <a:cs typeface="Segoe UI"/>
              </a:rPr>
              <a:t>Cloud:</a:t>
            </a:r>
            <a:endParaRPr sz="2400">
              <a:latin typeface="Segoe UI"/>
              <a:cs typeface="Segoe UI"/>
            </a:endParaRPr>
          </a:p>
          <a:p>
            <a:pPr algn="ctr">
              <a:lnSpc>
                <a:spcPct val="100000"/>
              </a:lnSpc>
              <a:spcBef>
                <a:spcPts val="830"/>
              </a:spcBef>
            </a:pPr>
            <a:r>
              <a:rPr spc="-5" dirty="0">
                <a:solidFill>
                  <a:srgbClr val="FF9700"/>
                </a:solidFill>
              </a:rPr>
              <a:t>Amazon Simple </a:t>
            </a:r>
            <a:r>
              <a:rPr spc="-20" dirty="0">
                <a:solidFill>
                  <a:srgbClr val="FF9700"/>
                </a:solidFill>
              </a:rPr>
              <a:t>Storage </a:t>
            </a:r>
            <a:r>
              <a:rPr spc="15" dirty="0">
                <a:solidFill>
                  <a:srgbClr val="FF9700"/>
                </a:solidFill>
              </a:rPr>
              <a:t>Service</a:t>
            </a:r>
            <a:r>
              <a:rPr dirty="0">
                <a:solidFill>
                  <a:srgbClr val="FF9700"/>
                </a:solidFill>
              </a:rPr>
              <a:t> (S3)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120015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70C0"/>
                </a:solidFill>
              </a:rPr>
              <a:t>S3 </a:t>
            </a:r>
            <a:r>
              <a:rPr sz="2400" dirty="0">
                <a:solidFill>
                  <a:srgbClr val="0070C0"/>
                </a:solidFill>
              </a:rPr>
              <a:t>là</a:t>
            </a:r>
            <a:r>
              <a:rPr sz="2400" spc="-90" dirty="0">
                <a:solidFill>
                  <a:srgbClr val="0070C0"/>
                </a:solidFill>
              </a:rPr>
              <a:t> </a:t>
            </a:r>
            <a:r>
              <a:rPr sz="2400" dirty="0">
                <a:solidFill>
                  <a:srgbClr val="0070C0"/>
                </a:solidFill>
              </a:rPr>
              <a:t>gì?</a:t>
            </a:r>
            <a:endParaRPr sz="2400"/>
          </a:p>
        </p:txBody>
      </p:sp>
      <p:sp>
        <p:nvSpPr>
          <p:cNvPr id="3" name="object 3"/>
          <p:cNvSpPr txBox="1"/>
          <p:nvPr/>
        </p:nvSpPr>
        <p:spPr>
          <a:xfrm>
            <a:off x="383524" y="939817"/>
            <a:ext cx="8072755" cy="1488440"/>
          </a:xfrm>
          <a:prstGeom prst="rect">
            <a:avLst/>
          </a:prstGeom>
        </p:spPr>
        <p:txBody>
          <a:bodyPr vert="horz" wrap="square" lIns="0" tIns="12700" rIns="0" bIns="0" rtlCol="0">
            <a:spAutoFit/>
          </a:bodyPr>
          <a:lstStyle/>
          <a:p>
            <a:pPr marL="243840" marR="5080" indent="-231775">
              <a:lnSpc>
                <a:spcPct val="100000"/>
              </a:lnSpc>
              <a:spcBef>
                <a:spcPts val="100"/>
              </a:spcBef>
              <a:buClr>
                <a:srgbClr val="FF6400"/>
              </a:buClr>
              <a:buFont typeface="Wingdings"/>
              <a:buChar char=""/>
              <a:tabLst>
                <a:tab pos="244475" algn="l"/>
              </a:tabLst>
            </a:pPr>
            <a:r>
              <a:rPr sz="2400" spc="-5" dirty="0">
                <a:latin typeface="Segoe UI"/>
                <a:cs typeface="Segoe UI"/>
              </a:rPr>
              <a:t>Là dịch </a:t>
            </a:r>
            <a:r>
              <a:rPr sz="2400" spc="5" dirty="0">
                <a:latin typeface="Segoe UI"/>
                <a:cs typeface="Segoe UI"/>
              </a:rPr>
              <a:t>vụ </a:t>
            </a:r>
            <a:r>
              <a:rPr sz="2400" spc="-5" dirty="0">
                <a:latin typeface="Segoe UI"/>
                <a:cs typeface="Segoe UI"/>
              </a:rPr>
              <a:t>lưu </a:t>
            </a:r>
            <a:r>
              <a:rPr sz="2400" dirty="0">
                <a:latin typeface="Segoe UI"/>
                <a:cs typeface="Segoe UI"/>
              </a:rPr>
              <a:t>trữ </a:t>
            </a:r>
            <a:r>
              <a:rPr sz="2400" spc="-10" dirty="0">
                <a:latin typeface="Segoe UI"/>
                <a:cs typeface="Segoe UI"/>
              </a:rPr>
              <a:t>trên </a:t>
            </a:r>
            <a:r>
              <a:rPr sz="2400" dirty="0">
                <a:latin typeface="Segoe UI"/>
                <a:cs typeface="Segoe UI"/>
              </a:rPr>
              <a:t>Cloud của </a:t>
            </a:r>
            <a:r>
              <a:rPr sz="2400" spc="-5" dirty="0">
                <a:latin typeface="Segoe UI"/>
                <a:cs typeface="Segoe UI"/>
              </a:rPr>
              <a:t>Amazon được </a:t>
            </a:r>
            <a:r>
              <a:rPr sz="2400" dirty="0">
                <a:latin typeface="Segoe UI"/>
                <a:cs typeface="Segoe UI"/>
              </a:rPr>
              <a:t>biết đến  </a:t>
            </a:r>
            <a:r>
              <a:rPr sz="2400" spc="-5" dirty="0">
                <a:latin typeface="Segoe UI"/>
                <a:cs typeface="Segoe UI"/>
              </a:rPr>
              <a:t>của Amazon (S3), </a:t>
            </a:r>
            <a:r>
              <a:rPr sz="2400" dirty="0">
                <a:latin typeface="Segoe UI"/>
                <a:cs typeface="Segoe UI"/>
              </a:rPr>
              <a:t>ra </a:t>
            </a:r>
            <a:r>
              <a:rPr sz="2400" spc="-5" dirty="0">
                <a:latin typeface="Segoe UI"/>
                <a:cs typeface="Segoe UI"/>
              </a:rPr>
              <a:t>mắt </a:t>
            </a:r>
            <a:r>
              <a:rPr sz="2400" spc="-20" dirty="0">
                <a:latin typeface="Segoe UI"/>
                <a:cs typeface="Segoe UI"/>
              </a:rPr>
              <a:t>vào </a:t>
            </a:r>
            <a:r>
              <a:rPr sz="2400" spc="-5" dirty="0">
                <a:latin typeface="Segoe UI"/>
                <a:cs typeface="Segoe UI"/>
              </a:rPr>
              <a:t>năm</a:t>
            </a:r>
            <a:r>
              <a:rPr sz="2400" spc="130" dirty="0">
                <a:latin typeface="Segoe UI"/>
                <a:cs typeface="Segoe UI"/>
              </a:rPr>
              <a:t> </a:t>
            </a:r>
            <a:r>
              <a:rPr sz="2400" dirty="0">
                <a:latin typeface="Segoe UI"/>
                <a:cs typeface="Segoe UI"/>
              </a:rPr>
              <a:t>2006.</a:t>
            </a:r>
            <a:endParaRPr sz="2400">
              <a:latin typeface="Segoe UI"/>
              <a:cs typeface="Segoe UI"/>
            </a:endParaRPr>
          </a:p>
          <a:p>
            <a:pPr marL="243840" indent="-231775">
              <a:lnSpc>
                <a:spcPct val="100000"/>
              </a:lnSpc>
              <a:buClr>
                <a:srgbClr val="FF6400"/>
              </a:buClr>
              <a:buFont typeface="Wingdings"/>
              <a:buChar char=""/>
              <a:tabLst>
                <a:tab pos="244475" algn="l"/>
              </a:tabLst>
            </a:pPr>
            <a:r>
              <a:rPr sz="2400" spc="-5" dirty="0">
                <a:latin typeface="Segoe UI"/>
                <a:cs typeface="Segoe UI"/>
              </a:rPr>
              <a:t>Amazon</a:t>
            </a:r>
            <a:r>
              <a:rPr sz="2400" spc="140" dirty="0">
                <a:latin typeface="Segoe UI"/>
                <a:cs typeface="Segoe UI"/>
              </a:rPr>
              <a:t> </a:t>
            </a:r>
            <a:r>
              <a:rPr sz="2400" spc="-5" dirty="0">
                <a:latin typeface="Segoe UI"/>
                <a:cs typeface="Segoe UI"/>
              </a:rPr>
              <a:t>S3</a:t>
            </a:r>
            <a:r>
              <a:rPr sz="2400" spc="145" dirty="0">
                <a:latin typeface="Segoe UI"/>
                <a:cs typeface="Segoe UI"/>
              </a:rPr>
              <a:t> </a:t>
            </a:r>
            <a:r>
              <a:rPr sz="2400" spc="-5" dirty="0">
                <a:latin typeface="Segoe UI"/>
                <a:cs typeface="Segoe UI"/>
              </a:rPr>
              <a:t>được</a:t>
            </a:r>
            <a:r>
              <a:rPr sz="2400" spc="140" dirty="0">
                <a:latin typeface="Segoe UI"/>
                <a:cs typeface="Segoe UI"/>
              </a:rPr>
              <a:t> </a:t>
            </a:r>
            <a:r>
              <a:rPr sz="2400" spc="-5" dirty="0">
                <a:latin typeface="Segoe UI"/>
                <a:cs typeface="Segoe UI"/>
              </a:rPr>
              <a:t>thiết</a:t>
            </a:r>
            <a:r>
              <a:rPr sz="2400" spc="135" dirty="0">
                <a:latin typeface="Segoe UI"/>
                <a:cs typeface="Segoe UI"/>
              </a:rPr>
              <a:t> </a:t>
            </a:r>
            <a:r>
              <a:rPr sz="2400" spc="-5" dirty="0">
                <a:latin typeface="Segoe UI"/>
                <a:cs typeface="Segoe UI"/>
              </a:rPr>
              <a:t>kế</a:t>
            </a:r>
            <a:r>
              <a:rPr sz="2400" spc="135" dirty="0">
                <a:latin typeface="Segoe UI"/>
                <a:cs typeface="Segoe UI"/>
              </a:rPr>
              <a:t> </a:t>
            </a:r>
            <a:r>
              <a:rPr sz="2400" spc="-5" dirty="0">
                <a:latin typeface="Segoe UI"/>
                <a:cs typeface="Segoe UI"/>
              </a:rPr>
              <a:t>thuận</a:t>
            </a:r>
            <a:r>
              <a:rPr sz="2400" spc="160" dirty="0">
                <a:latin typeface="Segoe UI"/>
                <a:cs typeface="Segoe UI"/>
              </a:rPr>
              <a:t> </a:t>
            </a:r>
            <a:r>
              <a:rPr sz="2400" dirty="0">
                <a:latin typeface="Segoe UI"/>
                <a:cs typeface="Segoe UI"/>
              </a:rPr>
              <a:t>lợi,</a:t>
            </a:r>
            <a:r>
              <a:rPr sz="2400" spc="140" dirty="0">
                <a:latin typeface="Segoe UI"/>
                <a:cs typeface="Segoe UI"/>
              </a:rPr>
              <a:t> </a:t>
            </a:r>
            <a:r>
              <a:rPr sz="2400" dirty="0">
                <a:latin typeface="Segoe UI"/>
                <a:cs typeface="Segoe UI"/>
              </a:rPr>
              <a:t>dễ</a:t>
            </a:r>
            <a:r>
              <a:rPr sz="2400" spc="135" dirty="0">
                <a:latin typeface="Segoe UI"/>
                <a:cs typeface="Segoe UI"/>
              </a:rPr>
              <a:t> </a:t>
            </a:r>
            <a:r>
              <a:rPr sz="2400" spc="-5" dirty="0">
                <a:latin typeface="Segoe UI"/>
                <a:cs typeface="Segoe UI"/>
              </a:rPr>
              <a:t>dàng</a:t>
            </a:r>
            <a:r>
              <a:rPr sz="2400" spc="135" dirty="0">
                <a:latin typeface="Segoe UI"/>
                <a:cs typeface="Segoe UI"/>
              </a:rPr>
              <a:t> </a:t>
            </a:r>
            <a:r>
              <a:rPr sz="2400" spc="-5" dirty="0">
                <a:latin typeface="Segoe UI"/>
                <a:cs typeface="Segoe UI"/>
              </a:rPr>
              <a:t>hơn</a:t>
            </a:r>
            <a:r>
              <a:rPr sz="2400" spc="155" dirty="0">
                <a:latin typeface="Segoe UI"/>
                <a:cs typeface="Segoe UI"/>
              </a:rPr>
              <a:t> </a:t>
            </a:r>
            <a:r>
              <a:rPr sz="2400" dirty="0">
                <a:latin typeface="Segoe UI"/>
                <a:cs typeface="Segoe UI"/>
              </a:rPr>
              <a:t>cho</a:t>
            </a:r>
            <a:r>
              <a:rPr sz="2400" spc="140" dirty="0">
                <a:latin typeface="Segoe UI"/>
                <a:cs typeface="Segoe UI"/>
              </a:rPr>
              <a:t> </a:t>
            </a:r>
            <a:r>
              <a:rPr sz="2400" dirty="0">
                <a:latin typeface="Segoe UI"/>
                <a:cs typeface="Segoe UI"/>
              </a:rPr>
              <a:t>các</a:t>
            </a:r>
            <a:endParaRPr sz="2400">
              <a:latin typeface="Segoe UI"/>
              <a:cs typeface="Segoe UI"/>
            </a:endParaRPr>
          </a:p>
          <a:p>
            <a:pPr marL="243840">
              <a:lnSpc>
                <a:spcPct val="100000"/>
              </a:lnSpc>
            </a:pPr>
            <a:r>
              <a:rPr sz="2400" spc="-5" dirty="0">
                <a:latin typeface="Segoe UI"/>
                <a:cs typeface="Segoe UI"/>
              </a:rPr>
              <a:t>nhà </a:t>
            </a:r>
            <a:r>
              <a:rPr sz="2400" dirty="0">
                <a:latin typeface="Segoe UI"/>
                <a:cs typeface="Segoe UI"/>
              </a:rPr>
              <a:t>phát</a:t>
            </a:r>
            <a:r>
              <a:rPr sz="2400" spc="30" dirty="0">
                <a:latin typeface="Segoe UI"/>
                <a:cs typeface="Segoe UI"/>
              </a:rPr>
              <a:t> </a:t>
            </a:r>
            <a:r>
              <a:rPr sz="2400" spc="-5" dirty="0">
                <a:latin typeface="Segoe UI"/>
                <a:cs typeface="Segoe UI"/>
              </a:rPr>
              <a:t>triển.</a:t>
            </a:r>
            <a:endParaRPr sz="240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pic>
        <p:nvPicPr>
          <p:cNvPr id="5" name="object 5"/>
          <p:cNvPicPr/>
          <p:nvPr/>
        </p:nvPicPr>
        <p:blipFill>
          <a:blip r:embed="rId2" cstate="print"/>
          <a:stretch>
            <a:fillRect/>
          </a:stretch>
        </p:blipFill>
        <p:spPr>
          <a:xfrm>
            <a:off x="1277048" y="2977160"/>
            <a:ext cx="4631047" cy="2905125"/>
          </a:xfrm>
          <a:prstGeom prst="rect">
            <a:avLst/>
          </a:prstGeom>
        </p:spPr>
      </p:pic>
    </p:spTree>
  </p:cSld>
  <p:clrMapOvr>
    <a:masterClrMapping/>
  </p:clrMapOvr>
  <p:transition spd="slow">
    <p:dissolv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93332" y="4935286"/>
            <a:ext cx="2259628" cy="1785475"/>
          </a:xfrm>
          <a:prstGeom prst="rect">
            <a:avLst/>
          </a:prstGeom>
        </p:spPr>
      </p:pic>
      <p:sp>
        <p:nvSpPr>
          <p:cNvPr id="3" name="object 3"/>
          <p:cNvSpPr txBox="1"/>
          <p:nvPr/>
        </p:nvSpPr>
        <p:spPr>
          <a:xfrm>
            <a:off x="383524" y="143070"/>
            <a:ext cx="8393430" cy="5516245"/>
          </a:xfrm>
          <a:prstGeom prst="rect">
            <a:avLst/>
          </a:prstGeom>
        </p:spPr>
        <p:txBody>
          <a:bodyPr vert="horz" wrap="square" lIns="0" tIns="227965" rIns="0" bIns="0" rtlCol="0">
            <a:spAutoFit/>
          </a:bodyPr>
          <a:lstStyle/>
          <a:p>
            <a:pPr marL="12700">
              <a:lnSpc>
                <a:spcPct val="100000"/>
              </a:lnSpc>
              <a:spcBef>
                <a:spcPts val="1795"/>
              </a:spcBef>
            </a:pPr>
            <a:r>
              <a:rPr sz="2400" b="1" spc="-5" dirty="0">
                <a:solidFill>
                  <a:srgbClr val="0070C0"/>
                </a:solidFill>
                <a:latin typeface="Segoe UI"/>
                <a:cs typeface="Segoe UI"/>
              </a:rPr>
              <a:t>S3 </a:t>
            </a:r>
            <a:r>
              <a:rPr sz="2400" b="1" dirty="0">
                <a:solidFill>
                  <a:srgbClr val="0070C0"/>
                </a:solidFill>
                <a:latin typeface="Segoe UI"/>
                <a:cs typeface="Segoe UI"/>
              </a:rPr>
              <a:t>là</a:t>
            </a:r>
            <a:r>
              <a:rPr sz="2400" b="1" spc="-5" dirty="0">
                <a:solidFill>
                  <a:srgbClr val="0070C0"/>
                </a:solidFill>
                <a:latin typeface="Segoe UI"/>
                <a:cs typeface="Segoe UI"/>
              </a:rPr>
              <a:t> </a:t>
            </a:r>
            <a:r>
              <a:rPr sz="2400" b="1" dirty="0">
                <a:solidFill>
                  <a:srgbClr val="0070C0"/>
                </a:solidFill>
                <a:latin typeface="Segoe UI"/>
                <a:cs typeface="Segoe UI"/>
              </a:rPr>
              <a:t>gì?</a:t>
            </a:r>
            <a:endParaRPr sz="2400">
              <a:latin typeface="Segoe UI"/>
              <a:cs typeface="Segoe UI"/>
            </a:endParaRPr>
          </a:p>
          <a:p>
            <a:pPr marL="243840" indent="-231775">
              <a:lnSpc>
                <a:spcPct val="100000"/>
              </a:lnSpc>
              <a:spcBef>
                <a:spcPts val="1695"/>
              </a:spcBef>
              <a:buClr>
                <a:srgbClr val="FF6400"/>
              </a:buClr>
              <a:buFont typeface="Wingdings"/>
              <a:buChar char=""/>
              <a:tabLst>
                <a:tab pos="244475" algn="l"/>
              </a:tabLst>
            </a:pPr>
            <a:r>
              <a:rPr sz="2400" spc="-5" dirty="0">
                <a:latin typeface="Segoe UI"/>
                <a:cs typeface="Segoe UI"/>
              </a:rPr>
              <a:t>S3 được </a:t>
            </a:r>
            <a:r>
              <a:rPr sz="2400" dirty="0">
                <a:latin typeface="Segoe UI"/>
                <a:cs typeface="Segoe UI"/>
              </a:rPr>
              <a:t>sử </a:t>
            </a:r>
            <a:r>
              <a:rPr sz="2400" spc="-5" dirty="0">
                <a:latin typeface="Segoe UI"/>
                <a:cs typeface="Segoe UI"/>
              </a:rPr>
              <a:t>dụng </a:t>
            </a:r>
            <a:r>
              <a:rPr sz="2400" dirty="0">
                <a:latin typeface="Segoe UI"/>
                <a:cs typeface="Segoe UI"/>
              </a:rPr>
              <a:t>để </a:t>
            </a:r>
            <a:r>
              <a:rPr sz="2400" spc="-5" dirty="0">
                <a:latin typeface="Segoe UI"/>
                <a:cs typeface="Segoe UI"/>
              </a:rPr>
              <a:t>lưu </a:t>
            </a:r>
            <a:r>
              <a:rPr sz="2400" dirty="0">
                <a:latin typeface="Segoe UI"/>
                <a:cs typeface="Segoe UI"/>
              </a:rPr>
              <a:t>trữ </a:t>
            </a:r>
            <a:r>
              <a:rPr sz="2400" spc="-25" dirty="0">
                <a:latin typeface="Segoe UI"/>
                <a:cs typeface="Segoe UI"/>
              </a:rPr>
              <a:t>và </a:t>
            </a:r>
            <a:r>
              <a:rPr sz="2400" spc="-5" dirty="0">
                <a:latin typeface="Segoe UI"/>
                <a:cs typeface="Segoe UI"/>
              </a:rPr>
              <a:t>lấy </a:t>
            </a:r>
            <a:r>
              <a:rPr sz="2400" dirty="0">
                <a:latin typeface="Segoe UI"/>
                <a:cs typeface="Segoe UI"/>
              </a:rPr>
              <a:t>dữ </a:t>
            </a:r>
            <a:r>
              <a:rPr sz="2400" spc="-5" dirty="0">
                <a:latin typeface="Segoe UI"/>
                <a:cs typeface="Segoe UI"/>
              </a:rPr>
              <a:t>liệu </a:t>
            </a:r>
            <a:r>
              <a:rPr sz="2400" dirty="0">
                <a:latin typeface="Segoe UI"/>
                <a:cs typeface="Segoe UI"/>
              </a:rPr>
              <a:t>bất </a:t>
            </a:r>
            <a:r>
              <a:rPr sz="2400" spc="-5" dirty="0">
                <a:latin typeface="Segoe UI"/>
                <a:cs typeface="Segoe UI"/>
              </a:rPr>
              <a:t>cứ lúc nào,</a:t>
            </a:r>
            <a:r>
              <a:rPr sz="2400" spc="185" dirty="0">
                <a:latin typeface="Segoe UI"/>
                <a:cs typeface="Segoe UI"/>
              </a:rPr>
              <a:t> </a:t>
            </a:r>
            <a:r>
              <a:rPr sz="2400" dirty="0">
                <a:latin typeface="Segoe UI"/>
                <a:cs typeface="Segoe UI"/>
              </a:rPr>
              <a:t>bất</a:t>
            </a:r>
            <a:endParaRPr sz="2400">
              <a:latin typeface="Segoe UI"/>
              <a:cs typeface="Segoe UI"/>
            </a:endParaRPr>
          </a:p>
          <a:p>
            <a:pPr marL="243840">
              <a:lnSpc>
                <a:spcPct val="100000"/>
              </a:lnSpc>
            </a:pPr>
            <a:r>
              <a:rPr sz="2400" spc="-5" dirty="0">
                <a:latin typeface="Segoe UI"/>
                <a:cs typeface="Segoe UI"/>
              </a:rPr>
              <a:t>cứ nơi </a:t>
            </a:r>
            <a:r>
              <a:rPr sz="2400" dirty="0">
                <a:latin typeface="Segoe UI"/>
                <a:cs typeface="Segoe UI"/>
              </a:rPr>
              <a:t>đâu </a:t>
            </a:r>
            <a:r>
              <a:rPr sz="2400" spc="-5" dirty="0">
                <a:latin typeface="Segoe UI"/>
                <a:cs typeface="Segoe UI"/>
              </a:rPr>
              <a:t>có mạng </a:t>
            </a:r>
            <a:r>
              <a:rPr sz="2400" spc="-10" dirty="0">
                <a:latin typeface="Segoe UI"/>
                <a:cs typeface="Segoe UI"/>
              </a:rPr>
              <a:t>internet </a:t>
            </a:r>
            <a:r>
              <a:rPr sz="2400" dirty="0">
                <a:latin typeface="Segoe UI"/>
                <a:cs typeface="Segoe UI"/>
              </a:rPr>
              <a:t>từ </a:t>
            </a:r>
            <a:r>
              <a:rPr sz="2400" spc="-5" dirty="0">
                <a:latin typeface="Segoe UI"/>
                <a:cs typeface="Segoe UI"/>
              </a:rPr>
              <a:t>giao diện</a:t>
            </a:r>
            <a:r>
              <a:rPr sz="2400" spc="114" dirty="0">
                <a:latin typeface="Segoe UI"/>
                <a:cs typeface="Segoe UI"/>
              </a:rPr>
              <a:t> </a:t>
            </a:r>
            <a:r>
              <a:rPr sz="2400" spc="-15" dirty="0">
                <a:latin typeface="Segoe UI"/>
                <a:cs typeface="Segoe UI"/>
              </a:rPr>
              <a:t>Web.</a:t>
            </a:r>
            <a:endParaRPr sz="2400">
              <a:latin typeface="Segoe UI"/>
              <a:cs typeface="Segoe UI"/>
            </a:endParaRPr>
          </a:p>
          <a:p>
            <a:pPr marL="243840" indent="-231775">
              <a:lnSpc>
                <a:spcPct val="100000"/>
              </a:lnSpc>
              <a:buClr>
                <a:srgbClr val="FF6400"/>
              </a:buClr>
              <a:buFont typeface="Wingdings"/>
              <a:buChar char=""/>
              <a:tabLst>
                <a:tab pos="244475" algn="l"/>
              </a:tabLst>
            </a:pPr>
            <a:r>
              <a:rPr sz="2400" spc="-5" dirty="0">
                <a:latin typeface="Segoe UI"/>
                <a:cs typeface="Segoe UI"/>
              </a:rPr>
              <a:t>Amazon S3 </a:t>
            </a:r>
            <a:r>
              <a:rPr sz="2400" dirty="0">
                <a:latin typeface="Segoe UI"/>
                <a:cs typeface="Segoe UI"/>
              </a:rPr>
              <a:t>xây dựng </a:t>
            </a:r>
            <a:r>
              <a:rPr sz="2400" spc="-5" dirty="0">
                <a:latin typeface="Segoe UI"/>
                <a:cs typeface="Segoe UI"/>
              </a:rPr>
              <a:t>một nhóm các tính năng tối thiểu</a:t>
            </a:r>
            <a:r>
              <a:rPr sz="2400" spc="180" dirty="0">
                <a:latin typeface="Segoe UI"/>
                <a:cs typeface="Segoe UI"/>
              </a:rPr>
              <a:t> </a:t>
            </a:r>
            <a:r>
              <a:rPr sz="2400" spc="-5" dirty="0">
                <a:latin typeface="Segoe UI"/>
                <a:cs typeface="Segoe UI"/>
              </a:rPr>
              <a:t>sau:</a:t>
            </a:r>
            <a:endParaRPr sz="2400">
              <a:latin typeface="Segoe UI"/>
              <a:cs typeface="Segoe UI"/>
            </a:endParaRPr>
          </a:p>
          <a:p>
            <a:pPr marL="533400" marR="5080" lvl="1" indent="-285115">
              <a:lnSpc>
                <a:spcPct val="100000"/>
              </a:lnSpc>
              <a:spcBef>
                <a:spcPts val="600"/>
              </a:spcBef>
              <a:buClr>
                <a:srgbClr val="0C5AA6"/>
              </a:buClr>
              <a:buFont typeface="Arial"/>
              <a:buChar char="•"/>
              <a:tabLst>
                <a:tab pos="533400" algn="l"/>
                <a:tab pos="534035" algn="l"/>
              </a:tabLst>
            </a:pPr>
            <a:r>
              <a:rPr sz="2400" spc="-5" dirty="0">
                <a:latin typeface="Segoe UI"/>
                <a:cs typeface="Segoe UI"/>
              </a:rPr>
              <a:t>Ghi, đọc, </a:t>
            </a:r>
            <a:r>
              <a:rPr sz="2400" spc="-25" dirty="0">
                <a:latin typeface="Segoe UI"/>
                <a:cs typeface="Segoe UI"/>
              </a:rPr>
              <a:t>và xóa </a:t>
            </a:r>
            <a:r>
              <a:rPr sz="2400" spc="-5" dirty="0">
                <a:latin typeface="Segoe UI"/>
                <a:cs typeface="Segoe UI"/>
              </a:rPr>
              <a:t>các đối tượng có dung lượng </a:t>
            </a:r>
            <a:r>
              <a:rPr sz="2400" dirty="0">
                <a:latin typeface="Segoe UI"/>
                <a:cs typeface="Segoe UI"/>
              </a:rPr>
              <a:t>từ 1 </a:t>
            </a:r>
            <a:r>
              <a:rPr sz="2400" spc="-5" dirty="0">
                <a:latin typeface="Segoe UI"/>
                <a:cs typeface="Segoe UI"/>
              </a:rPr>
              <a:t>byte tới  </a:t>
            </a:r>
            <a:r>
              <a:rPr sz="2400" dirty="0">
                <a:latin typeface="Segoe UI"/>
                <a:cs typeface="Segoe UI"/>
              </a:rPr>
              <a:t>5 </a:t>
            </a:r>
            <a:r>
              <a:rPr sz="2400" spc="-5" dirty="0">
                <a:latin typeface="Segoe UI"/>
                <a:cs typeface="Segoe UI"/>
              </a:rPr>
              <a:t>GB </a:t>
            </a:r>
            <a:r>
              <a:rPr sz="2400" dirty="0">
                <a:latin typeface="Segoe UI"/>
                <a:cs typeface="Segoe UI"/>
              </a:rPr>
              <a:t>dữ </a:t>
            </a:r>
            <a:r>
              <a:rPr sz="2400" spc="-5" dirty="0">
                <a:latin typeface="Segoe UI"/>
                <a:cs typeface="Segoe UI"/>
              </a:rPr>
              <a:t>liệu. Số lượng các đối tượng lưu </a:t>
            </a:r>
            <a:r>
              <a:rPr sz="2400" dirty="0">
                <a:latin typeface="Segoe UI"/>
                <a:cs typeface="Segoe UI"/>
              </a:rPr>
              <a:t>trữ </a:t>
            </a:r>
            <a:r>
              <a:rPr sz="2400" spc="-5" dirty="0">
                <a:latin typeface="Segoe UI"/>
                <a:cs typeface="Segoe UI"/>
              </a:rPr>
              <a:t>không </a:t>
            </a:r>
            <a:r>
              <a:rPr sz="2400" spc="-10" dirty="0">
                <a:latin typeface="Segoe UI"/>
                <a:cs typeface="Segoe UI"/>
              </a:rPr>
              <a:t>giới  </a:t>
            </a:r>
            <a:r>
              <a:rPr sz="2400" spc="-5" dirty="0">
                <a:latin typeface="Segoe UI"/>
                <a:cs typeface="Segoe UI"/>
              </a:rPr>
              <a:t>hạn.</a:t>
            </a:r>
            <a:endParaRPr sz="2400">
              <a:latin typeface="Segoe UI"/>
              <a:cs typeface="Segoe UI"/>
            </a:endParaRPr>
          </a:p>
          <a:p>
            <a:pPr marL="533400" lvl="1" indent="-285750">
              <a:lnSpc>
                <a:spcPct val="100000"/>
              </a:lnSpc>
              <a:spcBef>
                <a:spcPts val="600"/>
              </a:spcBef>
              <a:buClr>
                <a:srgbClr val="0C5AA6"/>
              </a:buClr>
              <a:buFont typeface="Arial"/>
              <a:buChar char="•"/>
              <a:tabLst>
                <a:tab pos="533400" algn="l"/>
                <a:tab pos="534035" algn="l"/>
              </a:tabLst>
            </a:pPr>
            <a:r>
              <a:rPr sz="2400" spc="-5" dirty="0">
                <a:latin typeface="Segoe UI"/>
                <a:cs typeface="Segoe UI"/>
              </a:rPr>
              <a:t>Mỗi đối tượng được lưu </a:t>
            </a:r>
            <a:r>
              <a:rPr sz="2400" dirty="0">
                <a:latin typeface="Segoe UI"/>
                <a:cs typeface="Segoe UI"/>
              </a:rPr>
              <a:t>trữ </a:t>
            </a:r>
            <a:r>
              <a:rPr sz="2400" spc="-25" dirty="0">
                <a:latin typeface="Segoe UI"/>
                <a:cs typeface="Segoe UI"/>
              </a:rPr>
              <a:t>và </a:t>
            </a:r>
            <a:r>
              <a:rPr sz="2400" dirty="0">
                <a:latin typeface="Segoe UI"/>
                <a:cs typeface="Segoe UI"/>
              </a:rPr>
              <a:t>truy </a:t>
            </a:r>
            <a:r>
              <a:rPr sz="2400" spc="-5" dirty="0">
                <a:latin typeface="Segoe UI"/>
                <a:cs typeface="Segoe UI"/>
              </a:rPr>
              <a:t>xuất thông qua</a:t>
            </a:r>
            <a:r>
              <a:rPr sz="2400" spc="170" dirty="0">
                <a:latin typeface="Segoe UI"/>
                <a:cs typeface="Segoe UI"/>
              </a:rPr>
              <a:t> </a:t>
            </a:r>
            <a:r>
              <a:rPr sz="2400" spc="-5" dirty="0">
                <a:latin typeface="Segoe UI"/>
                <a:cs typeface="Segoe UI"/>
              </a:rPr>
              <a:t>một</a:t>
            </a:r>
            <a:endParaRPr sz="2400">
              <a:latin typeface="Segoe UI"/>
              <a:cs typeface="Segoe UI"/>
            </a:endParaRPr>
          </a:p>
          <a:p>
            <a:pPr marL="533400">
              <a:lnSpc>
                <a:spcPct val="100000"/>
              </a:lnSpc>
            </a:pPr>
            <a:r>
              <a:rPr sz="2400" spc="-10" dirty="0">
                <a:latin typeface="Segoe UI"/>
                <a:cs typeface="Segoe UI"/>
              </a:rPr>
              <a:t>khóa.</a:t>
            </a:r>
            <a:endParaRPr sz="2400">
              <a:latin typeface="Segoe UI"/>
              <a:cs typeface="Segoe UI"/>
            </a:endParaRPr>
          </a:p>
          <a:p>
            <a:pPr marL="533400" lvl="1" indent="-285750">
              <a:lnSpc>
                <a:spcPct val="100000"/>
              </a:lnSpc>
              <a:spcBef>
                <a:spcPts val="600"/>
              </a:spcBef>
              <a:buClr>
                <a:srgbClr val="0C5AA6"/>
              </a:buClr>
              <a:buFont typeface="Arial"/>
              <a:buChar char="•"/>
              <a:tabLst>
                <a:tab pos="533400" algn="l"/>
                <a:tab pos="534035" algn="l"/>
              </a:tabLst>
            </a:pPr>
            <a:r>
              <a:rPr sz="2400" spc="-5" dirty="0">
                <a:latin typeface="Segoe UI"/>
                <a:cs typeface="Segoe UI"/>
              </a:rPr>
              <a:t>Đối tượng có thể được </a:t>
            </a:r>
            <a:r>
              <a:rPr sz="2400" dirty="0">
                <a:latin typeface="Segoe UI"/>
                <a:cs typeface="Segoe UI"/>
              </a:rPr>
              <a:t>tạo để sử </a:t>
            </a:r>
            <a:r>
              <a:rPr sz="2400" spc="-5" dirty="0">
                <a:latin typeface="Segoe UI"/>
                <a:cs typeface="Segoe UI"/>
              </a:rPr>
              <a:t>dụng kiểu public,</a:t>
            </a:r>
            <a:r>
              <a:rPr sz="2400" spc="150" dirty="0">
                <a:latin typeface="Segoe UI"/>
                <a:cs typeface="Segoe UI"/>
              </a:rPr>
              <a:t> </a:t>
            </a:r>
            <a:r>
              <a:rPr sz="2400" spc="-50" dirty="0">
                <a:latin typeface="Segoe UI"/>
                <a:cs typeface="Segoe UI"/>
              </a:rPr>
              <a:t>và</a:t>
            </a:r>
            <a:endParaRPr sz="2400">
              <a:latin typeface="Segoe UI"/>
              <a:cs typeface="Segoe UI"/>
            </a:endParaRPr>
          </a:p>
          <a:p>
            <a:pPr marL="533400">
              <a:lnSpc>
                <a:spcPct val="100000"/>
              </a:lnSpc>
            </a:pPr>
            <a:r>
              <a:rPr sz="2400" spc="-5" dirty="0">
                <a:latin typeface="Segoe UI"/>
                <a:cs typeface="Segoe UI"/>
              </a:rPr>
              <a:t>được </a:t>
            </a:r>
            <a:r>
              <a:rPr sz="2400" dirty="0">
                <a:latin typeface="Segoe UI"/>
                <a:cs typeface="Segoe UI"/>
              </a:rPr>
              <a:t>phân quyền </a:t>
            </a:r>
            <a:r>
              <a:rPr sz="2400" spc="-5" dirty="0">
                <a:latin typeface="Segoe UI"/>
                <a:cs typeface="Segoe UI"/>
              </a:rPr>
              <a:t>cho </a:t>
            </a:r>
            <a:r>
              <a:rPr sz="2400" dirty="0">
                <a:latin typeface="Segoe UI"/>
                <a:cs typeface="Segoe UI"/>
              </a:rPr>
              <a:t>từng </a:t>
            </a:r>
            <a:r>
              <a:rPr sz="2400" spc="-5" dirty="0">
                <a:latin typeface="Segoe UI"/>
                <a:cs typeface="Segoe UI"/>
              </a:rPr>
              <a:t>người </a:t>
            </a:r>
            <a:r>
              <a:rPr sz="2400" dirty="0">
                <a:latin typeface="Segoe UI"/>
                <a:cs typeface="Segoe UI"/>
              </a:rPr>
              <a:t>sử </a:t>
            </a:r>
            <a:r>
              <a:rPr sz="2400" spc="-5" dirty="0">
                <a:latin typeface="Segoe UI"/>
                <a:cs typeface="Segoe UI"/>
              </a:rPr>
              <a:t>dụng cụ</a:t>
            </a:r>
            <a:r>
              <a:rPr sz="2400" spc="100" dirty="0">
                <a:latin typeface="Segoe UI"/>
                <a:cs typeface="Segoe UI"/>
              </a:rPr>
              <a:t> </a:t>
            </a:r>
            <a:r>
              <a:rPr sz="2400" spc="-5" dirty="0">
                <a:latin typeface="Segoe UI"/>
                <a:cs typeface="Segoe UI"/>
              </a:rPr>
              <a:t>thể.</a:t>
            </a:r>
            <a:endParaRPr sz="2400">
              <a:latin typeface="Segoe UI"/>
              <a:cs typeface="Segoe UI"/>
            </a:endParaRPr>
          </a:p>
          <a:p>
            <a:pPr marL="533400" marR="3482340" lvl="1" indent="-285115">
              <a:lnSpc>
                <a:spcPct val="100000"/>
              </a:lnSpc>
              <a:spcBef>
                <a:spcPts val="600"/>
              </a:spcBef>
              <a:buClr>
                <a:srgbClr val="0C5AA6"/>
              </a:buClr>
              <a:buFont typeface="Arial"/>
              <a:buChar char="•"/>
              <a:tabLst>
                <a:tab pos="533400" algn="l"/>
                <a:tab pos="534035" algn="l"/>
              </a:tabLst>
            </a:pPr>
            <a:r>
              <a:rPr sz="2400" spc="-5" dirty="0">
                <a:latin typeface="Segoe UI"/>
                <a:cs typeface="Segoe UI"/>
              </a:rPr>
              <a:t>Sử dụng các tiêu chuẩn </a:t>
            </a:r>
            <a:r>
              <a:rPr sz="2400" dirty="0">
                <a:latin typeface="Segoe UI"/>
                <a:cs typeface="Segoe UI"/>
              </a:rPr>
              <a:t>dựa </a:t>
            </a:r>
            <a:r>
              <a:rPr sz="2400" spc="-10" dirty="0">
                <a:latin typeface="Segoe UI"/>
                <a:cs typeface="Segoe UI"/>
              </a:rPr>
              <a:t>trên  </a:t>
            </a:r>
            <a:r>
              <a:rPr sz="2400" spc="-5" dirty="0">
                <a:latin typeface="Segoe UI"/>
                <a:cs typeface="Segoe UI"/>
              </a:rPr>
              <a:t>giao </a:t>
            </a:r>
            <a:r>
              <a:rPr sz="2400" dirty="0">
                <a:latin typeface="Segoe UI"/>
                <a:cs typeface="Segoe UI"/>
              </a:rPr>
              <a:t>thức </a:t>
            </a:r>
            <a:r>
              <a:rPr sz="2400" spc="-5" dirty="0">
                <a:latin typeface="Segoe UI"/>
                <a:cs typeface="Segoe UI"/>
              </a:rPr>
              <a:t>REST </a:t>
            </a:r>
            <a:r>
              <a:rPr sz="2400" spc="-25" dirty="0">
                <a:latin typeface="Segoe UI"/>
                <a:cs typeface="Segoe UI"/>
              </a:rPr>
              <a:t>và</a:t>
            </a:r>
            <a:r>
              <a:rPr sz="2400" spc="40" dirty="0">
                <a:latin typeface="Segoe UI"/>
                <a:cs typeface="Segoe UI"/>
              </a:rPr>
              <a:t> </a:t>
            </a:r>
            <a:r>
              <a:rPr sz="2400" spc="-85" dirty="0">
                <a:latin typeface="Segoe UI"/>
                <a:cs typeface="Segoe UI"/>
              </a:rPr>
              <a:t>SOAP.</a:t>
            </a:r>
            <a:endParaRPr sz="2400">
              <a:latin typeface="Segoe UI"/>
              <a:cs typeface="Segoe UI"/>
            </a:endParaRPr>
          </a:p>
        </p:txBody>
      </p:sp>
    </p:spTree>
  </p:cSld>
  <p:clrMapOvr>
    <a:masterClrMapping/>
  </p:clrMapOvr>
  <p:transition spd="slow">
    <p:dissolv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24" y="358564"/>
            <a:ext cx="2421890" cy="391160"/>
          </a:xfrm>
          <a:prstGeom prst="rect">
            <a:avLst/>
          </a:prstGeom>
        </p:spPr>
        <p:txBody>
          <a:bodyPr vert="horz" wrap="square" lIns="0" tIns="12700" rIns="0" bIns="0" rtlCol="0">
            <a:spAutoFit/>
          </a:bodyPr>
          <a:lstStyle/>
          <a:p>
            <a:pPr marL="12700">
              <a:lnSpc>
                <a:spcPct val="100000"/>
              </a:lnSpc>
              <a:spcBef>
                <a:spcPts val="100"/>
              </a:spcBef>
            </a:pPr>
            <a:r>
              <a:rPr sz="2400" spc="-80" dirty="0">
                <a:solidFill>
                  <a:srgbClr val="0070C0"/>
                </a:solidFill>
              </a:rPr>
              <a:t>Yêu </a:t>
            </a:r>
            <a:r>
              <a:rPr sz="2400" dirty="0">
                <a:solidFill>
                  <a:srgbClr val="0070C0"/>
                </a:solidFill>
              </a:rPr>
              <a:t>cầu </a:t>
            </a:r>
            <a:r>
              <a:rPr sz="2400" spc="-5" dirty="0">
                <a:solidFill>
                  <a:srgbClr val="0070C0"/>
                </a:solidFill>
              </a:rPr>
              <a:t>thiết</a:t>
            </a:r>
            <a:r>
              <a:rPr sz="2400" spc="20" dirty="0">
                <a:solidFill>
                  <a:srgbClr val="0070C0"/>
                </a:solidFill>
              </a:rPr>
              <a:t> </a:t>
            </a:r>
            <a:r>
              <a:rPr sz="2400" spc="-5" dirty="0">
                <a:solidFill>
                  <a:srgbClr val="0070C0"/>
                </a:solidFill>
              </a:rPr>
              <a:t>kế?</a:t>
            </a:r>
            <a:endParaRPr sz="2400"/>
          </a:p>
        </p:txBody>
      </p:sp>
      <p:sp>
        <p:nvSpPr>
          <p:cNvPr id="3" name="object 3"/>
          <p:cNvSpPr txBox="1"/>
          <p:nvPr/>
        </p:nvSpPr>
        <p:spPr>
          <a:xfrm>
            <a:off x="383524" y="939817"/>
            <a:ext cx="8399145" cy="398780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Segoe UI"/>
                <a:cs typeface="Segoe UI"/>
              </a:rPr>
              <a:t>Amazon </a:t>
            </a:r>
            <a:r>
              <a:rPr sz="2400" dirty="0">
                <a:latin typeface="Segoe UI"/>
                <a:cs typeface="Segoe UI"/>
              </a:rPr>
              <a:t>S3 </a:t>
            </a:r>
            <a:r>
              <a:rPr sz="2400" spc="-5" dirty="0">
                <a:latin typeface="Segoe UI"/>
                <a:cs typeface="Segoe UI"/>
              </a:rPr>
              <a:t>được </a:t>
            </a:r>
            <a:r>
              <a:rPr sz="2400" dirty="0">
                <a:latin typeface="Segoe UI"/>
                <a:cs typeface="Segoe UI"/>
              </a:rPr>
              <a:t>xây dựng để </a:t>
            </a:r>
            <a:r>
              <a:rPr sz="2400" spc="-5" dirty="0">
                <a:latin typeface="Segoe UI"/>
                <a:cs typeface="Segoe UI"/>
              </a:rPr>
              <a:t>đáp </a:t>
            </a:r>
            <a:r>
              <a:rPr sz="2400" dirty="0">
                <a:latin typeface="Segoe UI"/>
                <a:cs typeface="Segoe UI"/>
              </a:rPr>
              <a:t>ứng các </a:t>
            </a:r>
            <a:r>
              <a:rPr sz="2400" spc="-5" dirty="0">
                <a:latin typeface="Segoe UI"/>
                <a:cs typeface="Segoe UI"/>
              </a:rPr>
              <a:t>yêu cầu thiết kế  như</a:t>
            </a:r>
            <a:r>
              <a:rPr sz="2400" spc="10" dirty="0">
                <a:latin typeface="Segoe UI"/>
                <a:cs typeface="Segoe UI"/>
              </a:rPr>
              <a:t> </a:t>
            </a:r>
            <a:r>
              <a:rPr sz="2400" spc="-5" dirty="0">
                <a:latin typeface="Segoe UI"/>
                <a:cs typeface="Segoe UI"/>
              </a:rPr>
              <a:t>sau:</a:t>
            </a:r>
            <a:endParaRPr sz="2400">
              <a:latin typeface="Segoe UI"/>
              <a:cs typeface="Segoe UI"/>
            </a:endParaRPr>
          </a:p>
          <a:p>
            <a:pPr marL="243840" marR="90170" indent="-231775">
              <a:lnSpc>
                <a:spcPct val="100000"/>
              </a:lnSpc>
              <a:spcBef>
                <a:spcPts val="600"/>
              </a:spcBef>
              <a:buClr>
                <a:srgbClr val="FF6400"/>
              </a:buClr>
              <a:buFont typeface="Wingdings"/>
              <a:buChar char=""/>
              <a:tabLst>
                <a:tab pos="244475" algn="l"/>
              </a:tabLst>
            </a:pPr>
            <a:r>
              <a:rPr sz="2400" spc="-5" dirty="0">
                <a:latin typeface="Segoe UI"/>
                <a:cs typeface="Segoe UI"/>
              </a:rPr>
              <a:t>Phân </a:t>
            </a:r>
            <a:r>
              <a:rPr sz="2400" dirty="0">
                <a:latin typeface="Segoe UI"/>
                <a:cs typeface="Segoe UI"/>
              </a:rPr>
              <a:t>cấp: Nó sử </a:t>
            </a:r>
            <a:r>
              <a:rPr sz="2400" spc="-5" dirty="0">
                <a:latin typeface="Segoe UI"/>
                <a:cs typeface="Segoe UI"/>
              </a:rPr>
              <a:t>dụng kỹ thuật </a:t>
            </a:r>
            <a:r>
              <a:rPr sz="2400" dirty="0">
                <a:latin typeface="Segoe UI"/>
                <a:cs typeface="Segoe UI"/>
              </a:rPr>
              <a:t>phân </a:t>
            </a:r>
            <a:r>
              <a:rPr sz="2400" spc="-5" dirty="0">
                <a:latin typeface="Segoe UI"/>
                <a:cs typeface="Segoe UI"/>
              </a:rPr>
              <a:t>cấp </a:t>
            </a:r>
            <a:r>
              <a:rPr sz="2400" dirty="0">
                <a:latin typeface="Segoe UI"/>
                <a:cs typeface="Segoe UI"/>
              </a:rPr>
              <a:t>để </a:t>
            </a:r>
            <a:r>
              <a:rPr sz="2400" spc="-5" dirty="0">
                <a:latin typeface="Segoe UI"/>
                <a:cs typeface="Segoe UI"/>
              </a:rPr>
              <a:t>loại </a:t>
            </a:r>
            <a:r>
              <a:rPr sz="2400" dirty="0">
                <a:latin typeface="Segoe UI"/>
                <a:cs typeface="Segoe UI"/>
              </a:rPr>
              <a:t>bỏ sự </a:t>
            </a:r>
            <a:r>
              <a:rPr sz="2400" spc="-5" dirty="0">
                <a:latin typeface="Segoe UI"/>
                <a:cs typeface="Segoe UI"/>
              </a:rPr>
              <a:t>nhân  rộng, chống </a:t>
            </a:r>
            <a:r>
              <a:rPr sz="2400" dirty="0">
                <a:latin typeface="Segoe UI"/>
                <a:cs typeface="Segoe UI"/>
              </a:rPr>
              <a:t>dư thừa dữ</a:t>
            </a:r>
            <a:r>
              <a:rPr sz="2400" spc="60" dirty="0">
                <a:latin typeface="Segoe UI"/>
                <a:cs typeface="Segoe UI"/>
              </a:rPr>
              <a:t> </a:t>
            </a:r>
            <a:r>
              <a:rPr sz="2400" spc="-5" dirty="0">
                <a:latin typeface="Segoe UI"/>
                <a:cs typeface="Segoe UI"/>
              </a:rPr>
              <a:t>liệu.</a:t>
            </a:r>
            <a:endParaRPr sz="2400">
              <a:latin typeface="Segoe UI"/>
              <a:cs typeface="Segoe UI"/>
            </a:endParaRPr>
          </a:p>
          <a:p>
            <a:pPr marL="243840" indent="-231775">
              <a:lnSpc>
                <a:spcPct val="100000"/>
              </a:lnSpc>
              <a:spcBef>
                <a:spcPts val="600"/>
              </a:spcBef>
              <a:buClr>
                <a:srgbClr val="FF6400"/>
              </a:buClr>
              <a:buFont typeface="Wingdings"/>
              <a:buChar char=""/>
              <a:tabLst>
                <a:tab pos="244475" algn="l"/>
              </a:tabLst>
            </a:pPr>
            <a:r>
              <a:rPr sz="2400" dirty="0">
                <a:latin typeface="Segoe UI"/>
                <a:cs typeface="Segoe UI"/>
              </a:rPr>
              <a:t>Quyết </a:t>
            </a:r>
            <a:r>
              <a:rPr sz="2400" spc="-5" dirty="0">
                <a:latin typeface="Segoe UI"/>
                <a:cs typeface="Segoe UI"/>
              </a:rPr>
              <a:t>định </a:t>
            </a:r>
            <a:r>
              <a:rPr sz="2400" dirty="0">
                <a:latin typeface="Segoe UI"/>
                <a:cs typeface="Segoe UI"/>
              </a:rPr>
              <a:t>dựa </a:t>
            </a:r>
            <a:r>
              <a:rPr sz="2400" spc="-10" dirty="0">
                <a:latin typeface="Segoe UI"/>
                <a:cs typeface="Segoe UI"/>
              </a:rPr>
              <a:t>trên </a:t>
            </a:r>
            <a:r>
              <a:rPr sz="2400" spc="-5" dirty="0">
                <a:latin typeface="Segoe UI"/>
                <a:cs typeface="Segoe UI"/>
              </a:rPr>
              <a:t>thông tin cục</a:t>
            </a:r>
            <a:r>
              <a:rPr sz="2400" spc="35" dirty="0">
                <a:latin typeface="Segoe UI"/>
                <a:cs typeface="Segoe UI"/>
              </a:rPr>
              <a:t> </a:t>
            </a:r>
            <a:r>
              <a:rPr sz="2400" spc="5" dirty="0">
                <a:latin typeface="Segoe UI"/>
                <a:cs typeface="Segoe UI"/>
              </a:rPr>
              <a:t>bộ</a:t>
            </a:r>
            <a:endParaRPr sz="2400">
              <a:latin typeface="Segoe UI"/>
              <a:cs typeface="Segoe UI"/>
            </a:endParaRPr>
          </a:p>
          <a:p>
            <a:pPr marL="243840" marR="363855" indent="-231775">
              <a:lnSpc>
                <a:spcPct val="100000"/>
              </a:lnSpc>
              <a:spcBef>
                <a:spcPts val="600"/>
              </a:spcBef>
              <a:buClr>
                <a:srgbClr val="FF6400"/>
              </a:buClr>
              <a:buFont typeface="Wingdings"/>
              <a:buChar char=""/>
              <a:tabLst>
                <a:tab pos="244475" algn="l"/>
              </a:tabLst>
            </a:pPr>
            <a:r>
              <a:rPr sz="2400" spc="-70" dirty="0">
                <a:latin typeface="Segoe UI"/>
                <a:cs typeface="Segoe UI"/>
              </a:rPr>
              <a:t>Trả </a:t>
            </a:r>
            <a:r>
              <a:rPr sz="2400" spc="-10" dirty="0">
                <a:latin typeface="Segoe UI"/>
                <a:cs typeface="Segoe UI"/>
              </a:rPr>
              <a:t>lời </a:t>
            </a:r>
            <a:r>
              <a:rPr sz="2400" spc="-5" dirty="0">
                <a:latin typeface="Segoe UI"/>
                <a:cs typeface="Segoe UI"/>
              </a:rPr>
              <a:t>cục </a:t>
            </a:r>
            <a:r>
              <a:rPr sz="2400" dirty="0">
                <a:latin typeface="Segoe UI"/>
                <a:cs typeface="Segoe UI"/>
              </a:rPr>
              <a:t>bộ: </a:t>
            </a:r>
            <a:r>
              <a:rPr sz="2400" spc="-5" dirty="0">
                <a:latin typeface="Segoe UI"/>
                <a:cs typeface="Segoe UI"/>
              </a:rPr>
              <a:t>Mỗi thành </a:t>
            </a:r>
            <a:r>
              <a:rPr sz="2400" dirty="0">
                <a:latin typeface="Segoe UI"/>
                <a:cs typeface="Segoe UI"/>
              </a:rPr>
              <a:t>phần </a:t>
            </a:r>
            <a:r>
              <a:rPr sz="2400" spc="-5" dirty="0">
                <a:latin typeface="Segoe UI"/>
                <a:cs typeface="Segoe UI"/>
              </a:rPr>
              <a:t>cá nhân có </a:t>
            </a:r>
            <a:r>
              <a:rPr sz="2400" dirty="0">
                <a:latin typeface="Segoe UI"/>
                <a:cs typeface="Segoe UI"/>
              </a:rPr>
              <a:t>trách </a:t>
            </a:r>
            <a:r>
              <a:rPr sz="2400" spc="-5" dirty="0">
                <a:latin typeface="Segoe UI"/>
                <a:cs typeface="Segoe UI"/>
              </a:rPr>
              <a:t>nhiệm </a:t>
            </a:r>
            <a:r>
              <a:rPr sz="2400" dirty="0">
                <a:latin typeface="Segoe UI"/>
                <a:cs typeface="Segoe UI"/>
              </a:rPr>
              <a:t>trả  </a:t>
            </a:r>
            <a:r>
              <a:rPr sz="2400" spc="-10" dirty="0">
                <a:latin typeface="Segoe UI"/>
                <a:cs typeface="Segoe UI"/>
              </a:rPr>
              <a:t>lời </a:t>
            </a:r>
            <a:r>
              <a:rPr sz="2400" spc="-5" dirty="0">
                <a:latin typeface="Segoe UI"/>
                <a:cs typeface="Segoe UI"/>
              </a:rPr>
              <a:t>người </a:t>
            </a:r>
            <a:r>
              <a:rPr sz="2400" dirty="0">
                <a:latin typeface="Segoe UI"/>
                <a:cs typeface="Segoe UI"/>
              </a:rPr>
              <a:t>sử </a:t>
            </a:r>
            <a:r>
              <a:rPr sz="2400" spc="-5" dirty="0">
                <a:latin typeface="Segoe UI"/>
                <a:cs typeface="Segoe UI"/>
              </a:rPr>
              <a:t>dụng khi được yêu</a:t>
            </a:r>
            <a:r>
              <a:rPr sz="2400" spc="100" dirty="0">
                <a:latin typeface="Segoe UI"/>
                <a:cs typeface="Segoe UI"/>
              </a:rPr>
              <a:t> </a:t>
            </a:r>
            <a:r>
              <a:rPr sz="2400" spc="-5" dirty="0">
                <a:latin typeface="Segoe UI"/>
                <a:cs typeface="Segoe UI"/>
              </a:rPr>
              <a:t>cầu.</a:t>
            </a:r>
            <a:endParaRPr sz="2400">
              <a:latin typeface="Segoe UI"/>
              <a:cs typeface="Segoe UI"/>
            </a:endParaRPr>
          </a:p>
          <a:p>
            <a:pPr marL="243840" marR="227329" indent="-231775">
              <a:lnSpc>
                <a:spcPct val="100000"/>
              </a:lnSpc>
              <a:spcBef>
                <a:spcPts val="600"/>
              </a:spcBef>
              <a:buClr>
                <a:srgbClr val="FF6400"/>
              </a:buClr>
              <a:buFont typeface="Wingdings"/>
              <a:buChar char=""/>
              <a:tabLst>
                <a:tab pos="244475" algn="l"/>
              </a:tabLst>
            </a:pPr>
            <a:r>
              <a:rPr sz="2400" spc="-5" dirty="0">
                <a:latin typeface="Segoe UI"/>
                <a:cs typeface="Segoe UI"/>
              </a:rPr>
              <a:t>Hoạt động đồng thời của các dịch </a:t>
            </a:r>
            <a:r>
              <a:rPr sz="2400" dirty="0">
                <a:latin typeface="Segoe UI"/>
                <a:cs typeface="Segoe UI"/>
              </a:rPr>
              <a:t>vụ </a:t>
            </a:r>
            <a:r>
              <a:rPr sz="2400" spc="-5" dirty="0">
                <a:latin typeface="Segoe UI"/>
                <a:cs typeface="Segoe UI"/>
              </a:rPr>
              <a:t>con: Nhằm kiểm </a:t>
            </a:r>
            <a:r>
              <a:rPr sz="2400" spc="-10" dirty="0">
                <a:latin typeface="Segoe UI"/>
                <a:cs typeface="Segoe UI"/>
              </a:rPr>
              <a:t>soát  </a:t>
            </a:r>
            <a:r>
              <a:rPr sz="2400" spc="-5" dirty="0">
                <a:latin typeface="Segoe UI"/>
                <a:cs typeface="Segoe UI"/>
              </a:rPr>
              <a:t>được yêu cầu </a:t>
            </a:r>
            <a:r>
              <a:rPr sz="2400" dirty="0">
                <a:latin typeface="Segoe UI"/>
                <a:cs typeface="Segoe UI"/>
              </a:rPr>
              <a:t>từ </a:t>
            </a:r>
            <a:r>
              <a:rPr sz="2400" spc="-5" dirty="0">
                <a:latin typeface="Segoe UI"/>
                <a:cs typeface="Segoe UI"/>
              </a:rPr>
              <a:t>nhiều phía</a:t>
            </a:r>
            <a:r>
              <a:rPr sz="2400" spc="85" dirty="0">
                <a:latin typeface="Segoe UI"/>
                <a:cs typeface="Segoe UI"/>
              </a:rPr>
              <a:t> </a:t>
            </a:r>
            <a:r>
              <a:rPr sz="2400" spc="-5" dirty="0">
                <a:latin typeface="Segoe UI"/>
                <a:cs typeface="Segoe UI"/>
              </a:rPr>
              <a:t>client.</a:t>
            </a:r>
            <a:endParaRPr sz="2400">
              <a:latin typeface="Segoe UI"/>
              <a:cs typeface="Segoe UI"/>
            </a:endParaRPr>
          </a:p>
          <a:p>
            <a:pPr marL="12700">
              <a:lnSpc>
                <a:spcPct val="100000"/>
              </a:lnSpc>
            </a:pPr>
            <a:r>
              <a:rPr sz="2400" dirty="0">
                <a:latin typeface="Segoe UI"/>
                <a:cs typeface="Segoe UI"/>
              </a:rPr>
              <a:t>…</a:t>
            </a:r>
            <a:endParaRPr sz="2400">
              <a:latin typeface="Segoe UI"/>
              <a:cs typeface="Segoe UI"/>
            </a:endParaRPr>
          </a:p>
        </p:txBody>
      </p:sp>
      <p:sp>
        <p:nvSpPr>
          <p:cNvPr id="4" name="object 4"/>
          <p:cNvSpPr txBox="1"/>
          <p:nvPr/>
        </p:nvSpPr>
        <p:spPr>
          <a:xfrm>
            <a:off x="3717194" y="6433785"/>
            <a:ext cx="17087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98989"/>
                </a:solidFill>
                <a:latin typeface="Tahoma"/>
                <a:cs typeface="Tahoma"/>
              </a:rPr>
              <a:t>Bài </a:t>
            </a:r>
            <a:r>
              <a:rPr sz="1200" dirty="0">
                <a:solidFill>
                  <a:srgbClr val="898989"/>
                </a:solidFill>
                <a:latin typeface="Tahoma"/>
                <a:cs typeface="Tahoma"/>
              </a:rPr>
              <a:t>5: Lưu </a:t>
            </a:r>
            <a:r>
              <a:rPr sz="1200" spc="-5" dirty="0">
                <a:solidFill>
                  <a:srgbClr val="898989"/>
                </a:solidFill>
                <a:latin typeface="Tahoma"/>
                <a:cs typeface="Tahoma"/>
              </a:rPr>
              <a:t>trữ trên</a:t>
            </a:r>
            <a:r>
              <a:rPr sz="1200" spc="-45" dirty="0">
                <a:solidFill>
                  <a:srgbClr val="898989"/>
                </a:solidFill>
                <a:latin typeface="Tahoma"/>
                <a:cs typeface="Tahoma"/>
              </a:rPr>
              <a:t> </a:t>
            </a:r>
            <a:r>
              <a:rPr sz="1200" spc="-5" dirty="0">
                <a:solidFill>
                  <a:srgbClr val="898989"/>
                </a:solidFill>
                <a:latin typeface="Tahoma"/>
                <a:cs typeface="Tahoma"/>
              </a:rPr>
              <a:t>Cloud</a:t>
            </a:r>
            <a:endParaRPr sz="1200">
              <a:latin typeface="Tahoma"/>
              <a:cs typeface="Tahoma"/>
            </a:endParaRPr>
          </a:p>
        </p:txBody>
      </p:sp>
    </p:spTree>
  </p:cSld>
  <p:clrMapOvr>
    <a:masterClrMapping/>
  </p:clrMapOvr>
  <p:transition spd="slow">
    <p:dissolv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TotalTime>
  <Words>1451</Words>
  <Application>Microsoft Office PowerPoint</Application>
  <PresentationFormat>On-screen Show (4:3)</PresentationFormat>
  <Paragraphs>89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Tahoma</vt:lpstr>
      <vt:lpstr>Segoe UI</vt:lpstr>
      <vt:lpstr>Calibri</vt:lpstr>
      <vt:lpstr>Arial</vt:lpstr>
      <vt:lpstr>Wingdings</vt:lpstr>
      <vt:lpstr>Office Theme</vt:lpstr>
      <vt:lpstr>Bài 5: Lưu trữ trên  Điện toán đám mây</vt:lpstr>
      <vt:lpstr>Mục tiêu bài học</vt:lpstr>
      <vt:lpstr>Tổng quan</vt:lpstr>
      <vt:lpstr>PowerPoint Presentation</vt:lpstr>
      <vt:lpstr>PowerPoint Presentation</vt:lpstr>
      <vt:lpstr>Giới thiệu các dịch vụ lưu trữ trên Cloud: Amazon Simple Storage Service (S3)</vt:lpstr>
      <vt:lpstr>S3 là gì?</vt:lpstr>
      <vt:lpstr>PowerPoint Presentation</vt:lpstr>
      <vt:lpstr>Yêu cầu thiết kế?</vt:lpstr>
      <vt:lpstr>PowerPoint Presentation</vt:lpstr>
      <vt:lpstr>PowerPoint Presentation</vt:lpstr>
      <vt:lpstr>PowerPoint Presentation</vt:lpstr>
      <vt:lpstr>PowerPoint Presentation</vt:lpstr>
      <vt:lpstr>PowerPoint Presentation</vt:lpstr>
      <vt:lpstr>PowerPoint Presentation</vt:lpstr>
      <vt:lpstr>Bigtable làm việc như thế nào?</vt:lpstr>
      <vt:lpstr>PowerPoint Presentation</vt:lpstr>
      <vt:lpstr>Giới thiệu Vertabelo</vt:lpstr>
      <vt:lpstr>Giới thiệu iCloud</vt:lpstr>
      <vt:lpstr>Giới thiệu iCloud</vt:lpstr>
      <vt:lpstr>Giới thiệu oneDrive</vt:lpstr>
      <vt:lpstr>Tổng kết bài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2: Cloud Computing của hãng nổi tiếng</dc:title>
  <dc:creator>fpoly</dc:creator>
  <cp:lastModifiedBy>Nguyen Khanh Tung</cp:lastModifiedBy>
  <cp:revision>8</cp:revision>
  <dcterms:created xsi:type="dcterms:W3CDTF">2020-09-27T23:37:27Z</dcterms:created>
  <dcterms:modified xsi:type="dcterms:W3CDTF">2020-10-16T03:47:25Z</dcterms:modified>
</cp:coreProperties>
</file>